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29"/>
  </p:notesMasterIdLst>
  <p:handoutMasterIdLst>
    <p:handoutMasterId r:id="rId30"/>
  </p:handoutMasterIdLst>
  <p:sldIdLst>
    <p:sldId id="257" r:id="rId2"/>
    <p:sldId id="449" r:id="rId3"/>
    <p:sldId id="258" r:id="rId4"/>
    <p:sldId id="475" r:id="rId5"/>
    <p:sldId id="497" r:id="rId6"/>
    <p:sldId id="360" r:id="rId7"/>
    <p:sldId id="447" r:id="rId8"/>
    <p:sldId id="457" r:id="rId9"/>
    <p:sldId id="441" r:id="rId10"/>
    <p:sldId id="437" r:id="rId11"/>
    <p:sldId id="450" r:id="rId12"/>
    <p:sldId id="468" r:id="rId13"/>
    <p:sldId id="444" r:id="rId14"/>
    <p:sldId id="469" r:id="rId15"/>
    <p:sldId id="470" r:id="rId16"/>
    <p:sldId id="478" r:id="rId17"/>
    <p:sldId id="454" r:id="rId18"/>
    <p:sldId id="498" r:id="rId19"/>
    <p:sldId id="500" r:id="rId20"/>
    <p:sldId id="458" r:id="rId21"/>
    <p:sldId id="499" r:id="rId22"/>
    <p:sldId id="481" r:id="rId23"/>
    <p:sldId id="465" r:id="rId24"/>
    <p:sldId id="463" r:id="rId25"/>
    <p:sldId id="464" r:id="rId26"/>
    <p:sldId id="397" r:id="rId27"/>
    <p:sldId id="467" r:id="rId28"/>
  </p:sldIdLst>
  <p:sldSz cx="9144000" cy="6858000" type="screen4x3"/>
  <p:notesSz cx="6881813" cy="9296400"/>
  <p:defaultTextStyle>
    <a:defPPr>
      <a:defRPr lang="en-US"/>
    </a:defPPr>
    <a:lvl1pPr algn="l" defTabSz="457200" rtl="0" fontAlgn="base">
      <a:spcBef>
        <a:spcPct val="20000"/>
      </a:spcBef>
      <a:spcAft>
        <a:spcPct val="0"/>
      </a:spcAft>
      <a:buClr>
        <a:srgbClr val="4F3B41"/>
      </a:buClr>
      <a:buSzPct val="70000"/>
      <a:buFont typeface="Wingdings" pitchFamily="2" charset="2"/>
      <a:buChar char="§"/>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20000"/>
      </a:spcBef>
      <a:spcAft>
        <a:spcPct val="0"/>
      </a:spcAft>
      <a:buClr>
        <a:srgbClr val="4F3B41"/>
      </a:buClr>
      <a:buSzPct val="70000"/>
      <a:buFont typeface="Wingdings" pitchFamily="2" charset="2"/>
      <a:buChar char="§"/>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20000"/>
      </a:spcBef>
      <a:spcAft>
        <a:spcPct val="0"/>
      </a:spcAft>
      <a:buClr>
        <a:srgbClr val="4F3B41"/>
      </a:buClr>
      <a:buSzPct val="70000"/>
      <a:buFont typeface="Wingdings" pitchFamily="2" charset="2"/>
      <a:buChar char="§"/>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20000"/>
      </a:spcBef>
      <a:spcAft>
        <a:spcPct val="0"/>
      </a:spcAft>
      <a:buClr>
        <a:srgbClr val="4F3B41"/>
      </a:buClr>
      <a:buSzPct val="70000"/>
      <a:buFont typeface="Wingdings" pitchFamily="2" charset="2"/>
      <a:buChar char="§"/>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20000"/>
      </a:spcBef>
      <a:spcAft>
        <a:spcPct val="0"/>
      </a:spcAft>
      <a:buClr>
        <a:srgbClr val="4F3B41"/>
      </a:buClr>
      <a:buSzPct val="70000"/>
      <a:buFont typeface="Wingdings" pitchFamily="2" charset="2"/>
      <a:buChar char="§"/>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93"/>
    <p:restoredTop sz="85630" autoAdjust="0"/>
  </p:normalViewPr>
  <p:slideViewPr>
    <p:cSldViewPr snapToGrid="0" snapToObjects="1">
      <p:cViewPr varScale="1">
        <p:scale>
          <a:sx n="68" d="100"/>
          <a:sy n="68" d="100"/>
        </p:scale>
        <p:origin x="1848" y="4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788"/>
    </p:cViewPr>
  </p:sorterViewPr>
  <p:notesViewPr>
    <p:cSldViewPr snapToGrid="0" snapToObjects="1">
      <p:cViewPr varScale="1">
        <p:scale>
          <a:sx n="86" d="100"/>
          <a:sy n="86" d="100"/>
        </p:scale>
        <p:origin x="-3126" y="-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CD2C6D-BC42-7CE4-F2D4-52011ECAF010}"/>
              </a:ext>
            </a:extLst>
          </p:cNvPr>
          <p:cNvSpPr>
            <a:spLocks noGrp="1"/>
          </p:cNvSpPr>
          <p:nvPr>
            <p:ph type="hdr" sz="quarter"/>
          </p:nvPr>
        </p:nvSpPr>
        <p:spPr bwMode="auto">
          <a:xfrm>
            <a:off x="0" y="0"/>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t" anchorCtr="0" compatLnSpc="1">
            <a:prstTxWarp prst="textNoShape">
              <a:avLst/>
            </a:prstTxWarp>
          </a:bodyPr>
          <a:lstStyle>
            <a:lvl1pPr defTabSz="452438">
              <a:spcBef>
                <a:spcPct val="0"/>
              </a:spcBef>
              <a:buClrTx/>
              <a:buSzTx/>
              <a:buFontTx/>
              <a:buNone/>
              <a:defRPr sz="1200" smtClean="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90BC1541-0561-3F5E-0088-1635632DD907}"/>
              </a:ext>
            </a:extLst>
          </p:cNvPr>
          <p:cNvSpPr>
            <a:spLocks noGrp="1"/>
          </p:cNvSpPr>
          <p:nvPr>
            <p:ph type="dt" sz="quarter" idx="1"/>
          </p:nvPr>
        </p:nvSpPr>
        <p:spPr bwMode="auto">
          <a:xfrm>
            <a:off x="3898900" y="0"/>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t" anchorCtr="0" compatLnSpc="1">
            <a:prstTxWarp prst="textNoShape">
              <a:avLst/>
            </a:prstTxWarp>
          </a:bodyPr>
          <a:lstStyle>
            <a:lvl1pPr algn="r" defTabSz="452438">
              <a:spcBef>
                <a:spcPct val="0"/>
              </a:spcBef>
              <a:buClrTx/>
              <a:buSzTx/>
              <a:buFontTx/>
              <a:buNone/>
              <a:defRPr sz="1200" smtClean="0">
                <a:latin typeface="Arial" charset="0"/>
                <a:cs typeface="Arial" charset="0"/>
              </a:defRPr>
            </a:lvl1pPr>
          </a:lstStyle>
          <a:p>
            <a:pPr>
              <a:defRPr/>
            </a:pPr>
            <a:fld id="{61387EA2-AE9E-4C48-BC73-5EFFB867A4E4}" type="datetime1">
              <a:rPr lang="en-US"/>
              <a:pPr>
                <a:defRPr/>
              </a:pPr>
              <a:t>6/27/25</a:t>
            </a:fld>
            <a:endParaRPr lang="en-US"/>
          </a:p>
        </p:txBody>
      </p:sp>
      <p:sp>
        <p:nvSpPr>
          <p:cNvPr id="4" name="Footer Placeholder 3">
            <a:extLst>
              <a:ext uri="{FF2B5EF4-FFF2-40B4-BE49-F238E27FC236}">
                <a16:creationId xmlns:a16="http://schemas.microsoft.com/office/drawing/2014/main" id="{A5D071FF-74B8-FF7E-63B5-61F90A72C1D2}"/>
              </a:ext>
            </a:extLst>
          </p:cNvPr>
          <p:cNvSpPr>
            <a:spLocks noGrp="1"/>
          </p:cNvSpPr>
          <p:nvPr>
            <p:ph type="ftr" sz="quarter" idx="2"/>
          </p:nvPr>
        </p:nvSpPr>
        <p:spPr bwMode="auto">
          <a:xfrm>
            <a:off x="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b" anchorCtr="0" compatLnSpc="1">
            <a:prstTxWarp prst="textNoShape">
              <a:avLst/>
            </a:prstTxWarp>
          </a:bodyPr>
          <a:lstStyle>
            <a:lvl1pPr defTabSz="452438">
              <a:spcBef>
                <a:spcPct val="0"/>
              </a:spcBef>
              <a:buClrTx/>
              <a:buSzTx/>
              <a:buFontTx/>
              <a:buNone/>
              <a:defRPr sz="1200" smtClean="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D730555-B674-80C2-6C65-7DC117C92000}"/>
              </a:ext>
            </a:extLst>
          </p:cNvPr>
          <p:cNvSpPr>
            <a:spLocks noGrp="1"/>
          </p:cNvSpPr>
          <p:nvPr>
            <p:ph type="sldNum" sz="quarter" idx="3"/>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b" anchorCtr="0" compatLnSpc="1">
            <a:prstTxWarp prst="textNoShape">
              <a:avLst/>
            </a:prstTxWarp>
          </a:bodyPr>
          <a:lstStyle>
            <a:lvl1pPr algn="r" defTabSz="452438">
              <a:spcBef>
                <a:spcPct val="0"/>
              </a:spcBef>
              <a:buClrTx/>
              <a:buSzTx/>
              <a:buFontTx/>
              <a:buNone/>
              <a:defRPr sz="1200"/>
            </a:lvl1pPr>
          </a:lstStyle>
          <a:p>
            <a:fld id="{ED165910-F108-AC45-88FD-D33DF20F627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F82BF8-2CD6-137A-BFED-F365AAF90AF3}"/>
              </a:ext>
            </a:extLst>
          </p:cNvPr>
          <p:cNvSpPr>
            <a:spLocks noGrp="1"/>
          </p:cNvSpPr>
          <p:nvPr>
            <p:ph type="hdr" sz="quarter"/>
          </p:nvPr>
        </p:nvSpPr>
        <p:spPr bwMode="auto">
          <a:xfrm>
            <a:off x="0" y="0"/>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t" anchorCtr="0" compatLnSpc="1">
            <a:prstTxWarp prst="textNoShape">
              <a:avLst/>
            </a:prstTxWarp>
          </a:bodyPr>
          <a:lstStyle>
            <a:lvl1pPr defTabSz="452438">
              <a:spcBef>
                <a:spcPct val="0"/>
              </a:spcBef>
              <a:buClrTx/>
              <a:buSzTx/>
              <a:buFontTx/>
              <a:buNone/>
              <a:defRPr sz="1200" smtClean="0">
                <a:latin typeface="Calibri" pitchFamily="34"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1D832902-CDD3-62FB-2359-B7AEB34374D9}"/>
              </a:ext>
            </a:extLst>
          </p:cNvPr>
          <p:cNvSpPr>
            <a:spLocks noGrp="1"/>
          </p:cNvSpPr>
          <p:nvPr>
            <p:ph type="dt" idx="1"/>
          </p:nvPr>
        </p:nvSpPr>
        <p:spPr bwMode="auto">
          <a:xfrm>
            <a:off x="3898900" y="0"/>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t" anchorCtr="0" compatLnSpc="1">
            <a:prstTxWarp prst="textNoShape">
              <a:avLst/>
            </a:prstTxWarp>
          </a:bodyPr>
          <a:lstStyle>
            <a:lvl1pPr algn="r" defTabSz="452438">
              <a:spcBef>
                <a:spcPct val="0"/>
              </a:spcBef>
              <a:buClrTx/>
              <a:buSzTx/>
              <a:buFontTx/>
              <a:buNone/>
              <a:defRPr sz="1200" smtClean="0">
                <a:latin typeface="Calibri" pitchFamily="34" charset="0"/>
                <a:cs typeface="Arial" charset="0"/>
              </a:defRPr>
            </a:lvl1pPr>
          </a:lstStyle>
          <a:p>
            <a:pPr>
              <a:defRPr/>
            </a:pPr>
            <a:fld id="{C88DE4C7-6715-CF40-B6C7-D6A1C0CD4A5E}" type="datetime1">
              <a:rPr lang="en-US"/>
              <a:pPr>
                <a:defRPr/>
              </a:pPr>
              <a:t>6/27/25</a:t>
            </a:fld>
            <a:endParaRPr lang="en-US"/>
          </a:p>
        </p:txBody>
      </p:sp>
      <p:sp>
        <p:nvSpPr>
          <p:cNvPr id="4" name="Slide Image Placeholder 3">
            <a:extLst>
              <a:ext uri="{FF2B5EF4-FFF2-40B4-BE49-F238E27FC236}">
                <a16:creationId xmlns:a16="http://schemas.microsoft.com/office/drawing/2014/main" id="{D2522165-720F-4F8D-5EDD-4293D9F1279F}"/>
              </a:ext>
            </a:extLst>
          </p:cNvPr>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86B9C70-EF3B-DD3D-9C50-A2CE4EEA3797}"/>
              </a:ext>
            </a:extLst>
          </p:cNvPr>
          <p:cNvSpPr>
            <a:spLocks noGrp="1"/>
          </p:cNvSpPr>
          <p:nvPr>
            <p:ph type="body" sz="quarter" idx="3"/>
          </p:nvPr>
        </p:nvSpPr>
        <p:spPr bwMode="auto">
          <a:xfrm>
            <a:off x="688975" y="4416425"/>
            <a:ext cx="550386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88AC96B-6AAD-9AC9-D51B-0894063D9E92}"/>
              </a:ext>
            </a:extLst>
          </p:cNvPr>
          <p:cNvSpPr>
            <a:spLocks noGrp="1"/>
          </p:cNvSpPr>
          <p:nvPr>
            <p:ph type="ftr" sz="quarter" idx="4"/>
          </p:nvPr>
        </p:nvSpPr>
        <p:spPr bwMode="auto">
          <a:xfrm>
            <a:off x="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b" anchorCtr="0" compatLnSpc="1">
            <a:prstTxWarp prst="textNoShape">
              <a:avLst/>
            </a:prstTxWarp>
          </a:bodyPr>
          <a:lstStyle>
            <a:lvl1pPr defTabSz="452438">
              <a:spcBef>
                <a:spcPct val="0"/>
              </a:spcBef>
              <a:buClrTx/>
              <a:buSzTx/>
              <a:buFontTx/>
              <a:buNone/>
              <a:defRPr sz="1200" smtClean="0">
                <a:latin typeface="Calibri"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66E16A1-2680-8DC9-F25F-AC1E2DB6C336}"/>
              </a:ext>
            </a:extLst>
          </p:cNvPr>
          <p:cNvSpPr>
            <a:spLocks noGrp="1"/>
          </p:cNvSpPr>
          <p:nvPr>
            <p:ph type="sldNum" sz="quarter" idx="5"/>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0" tIns="46216" rIns="92430" bIns="46216" numCol="1" anchor="b" anchorCtr="0" compatLnSpc="1">
            <a:prstTxWarp prst="textNoShape">
              <a:avLst/>
            </a:prstTxWarp>
          </a:bodyPr>
          <a:lstStyle>
            <a:lvl1pPr algn="r" defTabSz="452438">
              <a:spcBef>
                <a:spcPct val="0"/>
              </a:spcBef>
              <a:buClrTx/>
              <a:buSzTx/>
              <a:buFontTx/>
              <a:buNone/>
              <a:defRPr sz="1200">
                <a:latin typeface="Calibri" panose="020F0502020204030204" pitchFamily="34" charset="0"/>
              </a:defRPr>
            </a:lvl1pPr>
          </a:lstStyle>
          <a:p>
            <a:fld id="{DFF8A632-9EEA-FC4D-8B2C-25764BB7952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2B0A1D5-C348-C389-AAED-A43B133BF8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1662D8C-14C1-C83C-9CFF-DDF302A1D4ED}"/>
              </a:ext>
            </a:extLst>
          </p:cNvPr>
          <p:cNvSpPr>
            <a:spLocks noGrp="1"/>
          </p:cNvSpPr>
          <p:nvPr>
            <p:ph type="body" idx="1"/>
          </p:nvPr>
        </p:nvSpPr>
        <p:spPr>
          <a:noFill/>
        </p:spPr>
        <p:txBody>
          <a:bodyPr/>
          <a:lstStyle/>
          <a:p>
            <a:pPr marL="228600" indent="-228600" eaLnBrk="1" hangingPunct="1">
              <a:spcBef>
                <a:spcPct val="0"/>
              </a:spcBef>
            </a:pPr>
            <a:r>
              <a:rPr lang="en-US" altLang="en-US" b="1">
                <a:cs typeface="Arial" panose="020B0604020202020204" pitchFamily="34" charset="0"/>
              </a:rPr>
              <a:t>8:30-8:40</a:t>
            </a:r>
          </a:p>
          <a:p>
            <a:pPr marL="228600" indent="-228600" eaLnBrk="1" hangingPunct="1">
              <a:spcBef>
                <a:spcPct val="0"/>
              </a:spcBef>
            </a:pPr>
            <a:r>
              <a:rPr lang="en-US" altLang="en-US">
                <a:cs typeface="Arial" panose="020B0604020202020204" pitchFamily="34" charset="0"/>
              </a:rPr>
              <a:t>Introductions &amp; quick background</a:t>
            </a:r>
          </a:p>
          <a:p>
            <a:pPr marL="228600" indent="-228600" eaLnBrk="1" hangingPunct="1">
              <a:spcBef>
                <a:spcPct val="0"/>
              </a:spcBef>
            </a:pPr>
            <a:r>
              <a:rPr lang="en-US" altLang="en-US">
                <a:cs typeface="Arial" panose="020B0604020202020204" pitchFamily="34" charset="0"/>
              </a:rPr>
              <a:t>*SB-CEU’s  - must sign in and out all 3 sessions to receive *mention yellow cards for requirements</a:t>
            </a:r>
          </a:p>
          <a:p>
            <a:pPr marL="228600" indent="-228600" eaLnBrk="1" hangingPunct="1">
              <a:spcBef>
                <a:spcPct val="0"/>
              </a:spcBef>
            </a:pPr>
            <a:r>
              <a:rPr lang="en-US" altLang="en-US">
                <a:cs typeface="Arial" panose="020B0604020202020204" pitchFamily="34" charset="0"/>
              </a:rPr>
              <a:t>*3 sessions.  January 31</a:t>
            </a:r>
            <a:r>
              <a:rPr lang="en-US" altLang="en-US" baseline="30000">
                <a:cs typeface="Arial" panose="020B0604020202020204" pitchFamily="34" charset="0"/>
              </a:rPr>
              <a:t>st</a:t>
            </a:r>
            <a:r>
              <a:rPr lang="en-US" altLang="en-US">
                <a:cs typeface="Arial" panose="020B0604020202020204" pitchFamily="34" charset="0"/>
              </a:rPr>
              <a:t> and April 12</a:t>
            </a:r>
            <a:r>
              <a:rPr lang="en-US" altLang="en-US" baseline="30000">
                <a:cs typeface="Arial" panose="020B0604020202020204" pitchFamily="34" charset="0"/>
              </a:rPr>
              <a:t>th</a:t>
            </a:r>
            <a:r>
              <a:rPr lang="en-US" altLang="en-US">
                <a:cs typeface="Arial" panose="020B0604020202020204" pitchFamily="34" charset="0"/>
              </a:rPr>
              <a:t> other meeting dates</a:t>
            </a:r>
          </a:p>
          <a:p>
            <a:pPr marL="228600" indent="-228600" eaLnBrk="1" hangingPunct="1">
              <a:spcBef>
                <a:spcPct val="0"/>
              </a:spcBef>
            </a:pPr>
            <a:r>
              <a:rPr lang="en-US" altLang="en-US">
                <a:cs typeface="Arial" panose="020B0604020202020204" pitchFamily="34" charset="0"/>
              </a:rPr>
              <a:t>*Parking lot for questions</a:t>
            </a:r>
          </a:p>
          <a:p>
            <a:pPr marL="228600" indent="-228600" eaLnBrk="1" hangingPunct="1">
              <a:spcBef>
                <a:spcPct val="0"/>
              </a:spcBef>
            </a:pPr>
            <a:endParaRPr lang="en-US" altLang="en-US">
              <a:cs typeface="Arial" panose="020B0604020202020204" pitchFamily="34" charset="0"/>
            </a:endParaRPr>
          </a:p>
          <a:p>
            <a:pPr marL="228600" indent="-228600" eaLnBrk="1" hangingPunct="1">
              <a:spcBef>
                <a:spcPct val="0"/>
              </a:spcBef>
            </a:pPr>
            <a:endParaRPr lang="en-US" altLang="en-US">
              <a:cs typeface="Arial" panose="020B0604020202020204" pitchFamily="34" charset="0"/>
            </a:endParaRPr>
          </a:p>
          <a:p>
            <a:pPr marL="228600" indent="-228600" eaLnBrk="1" hangingPunct="1">
              <a:spcBef>
                <a:spcPct val="0"/>
              </a:spcBef>
            </a:pPr>
            <a:r>
              <a:rPr lang="en-US" altLang="en-US">
                <a:cs typeface="Arial" panose="020B0604020202020204" pitchFamily="34" charset="0"/>
              </a:rPr>
              <a:t>On a notecard write down 3 words that strike a chord with you from this word splash.</a:t>
            </a:r>
          </a:p>
          <a:p>
            <a:pPr marL="228600" indent="-228600" eaLnBrk="1" hangingPunct="1">
              <a:spcBef>
                <a:spcPct val="0"/>
              </a:spcBef>
            </a:pPr>
            <a:r>
              <a:rPr lang="en-US" altLang="en-US">
                <a:cs typeface="Arial" panose="020B0604020202020204" pitchFamily="34" charset="0"/>
              </a:rPr>
              <a:t>When I say go… Stand up, find at least two people that wrote down one of the same words as you.  </a:t>
            </a:r>
          </a:p>
          <a:p>
            <a:pPr marL="228600" indent="-228600" eaLnBrk="1" hangingPunct="1">
              <a:spcBef>
                <a:spcPct val="0"/>
              </a:spcBef>
              <a:buFontTx/>
              <a:buAutoNum type="arabicParenR"/>
            </a:pPr>
            <a:r>
              <a:rPr lang="en-US" altLang="en-US">
                <a:cs typeface="Arial" panose="020B0604020202020204" pitchFamily="34" charset="0"/>
              </a:rPr>
              <a:t>Can’t be from the same school as you</a:t>
            </a:r>
          </a:p>
          <a:p>
            <a:pPr marL="228600" indent="-228600" eaLnBrk="1" hangingPunct="1">
              <a:spcBef>
                <a:spcPct val="0"/>
              </a:spcBef>
              <a:buFontTx/>
              <a:buAutoNum type="arabicParenR"/>
            </a:pPr>
            <a:r>
              <a:rPr lang="en-US" altLang="en-US">
                <a:cs typeface="Arial" panose="020B0604020202020204" pitchFamily="34" charset="0"/>
              </a:rPr>
              <a:t>Introduce yourself &amp; your school</a:t>
            </a:r>
          </a:p>
          <a:p>
            <a:pPr marL="228600" indent="-228600" eaLnBrk="1" hangingPunct="1">
              <a:spcBef>
                <a:spcPct val="0"/>
              </a:spcBef>
              <a:buFontTx/>
              <a:buAutoNum type="arabicParenR"/>
            </a:pPr>
            <a:r>
              <a:rPr lang="en-US" altLang="en-US">
                <a:cs typeface="Arial" panose="020B0604020202020204" pitchFamily="34" charset="0"/>
              </a:rPr>
              <a:t>One thing that you hope to get from todays session</a:t>
            </a:r>
          </a:p>
          <a:p>
            <a:pPr marL="228600" indent="-228600" eaLnBrk="1" hangingPunct="1">
              <a:spcBef>
                <a:spcPct val="0"/>
              </a:spcBef>
            </a:pPr>
            <a:endParaRPr lang="en-US" altLang="en-US">
              <a:cs typeface="Arial" panose="020B0604020202020204" pitchFamily="34" charset="0"/>
            </a:endParaRPr>
          </a:p>
        </p:txBody>
      </p:sp>
      <p:sp>
        <p:nvSpPr>
          <p:cNvPr id="30724" name="Slide Number Placeholder 3">
            <a:extLst>
              <a:ext uri="{FF2B5EF4-FFF2-40B4-BE49-F238E27FC236}">
                <a16:creationId xmlns:a16="http://schemas.microsoft.com/office/drawing/2014/main" id="{0E30BE95-793A-5E00-6A39-9B8FD3CF31C7}"/>
              </a:ext>
            </a:extLst>
          </p:cNvPr>
          <p:cNvSpPr>
            <a:spLocks noGrp="1"/>
          </p:cNvSpPr>
          <p:nvPr>
            <p:ph type="sldNum" sz="quarter" idx="5"/>
          </p:nvPr>
        </p:nvSpPr>
        <p:spPr>
          <a:noFill/>
        </p:spPr>
        <p:txBody>
          <a:bodyPr/>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eaLnBrk="1" hangingPunct="1"/>
            <a:fld id="{4FEA6FBA-3BE8-D846-BD42-993586B54C25}"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BFDDAA6-B0D2-E9DE-9E14-53DB2915CB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DF96A758-19E6-52EB-2506-C6BA8B38C705}"/>
              </a:ext>
            </a:extLst>
          </p:cNvPr>
          <p:cNvSpPr>
            <a:spLocks noGrp="1"/>
          </p:cNvSpPr>
          <p:nvPr>
            <p:ph type="body" idx="1"/>
          </p:nvPr>
        </p:nvSpPr>
        <p:spPr>
          <a:noFill/>
        </p:spPr>
        <p:txBody>
          <a:bodyPr/>
          <a:lstStyle/>
          <a:p>
            <a:pPr eaLnBrk="1" hangingPunct="1"/>
            <a:r>
              <a:rPr lang="en-US" altLang="en-US" b="1">
                <a:cs typeface="Arial" panose="020B0604020202020204" pitchFamily="34" charset="0"/>
              </a:rPr>
              <a:t>10:20-10:30</a:t>
            </a:r>
          </a:p>
          <a:p>
            <a:pPr eaLnBrk="1" hangingPunct="1"/>
            <a:r>
              <a:rPr lang="en-US" altLang="en-US">
                <a:cs typeface="Arial" panose="020B0604020202020204" pitchFamily="34" charset="0"/>
              </a:rPr>
              <a:t>The Critical Areas are the lens that you should view your instruction through each day.  Is your curriculum/instruction focused on Critical Areas?</a:t>
            </a:r>
          </a:p>
          <a:p>
            <a:pPr eaLnBrk="1" hangingPunct="1"/>
            <a:endParaRPr lang="en-US" altLang="en-US">
              <a:cs typeface="Arial" panose="020B0604020202020204" pitchFamily="34" charset="0"/>
            </a:endParaRPr>
          </a:p>
          <a:p>
            <a:pPr eaLnBrk="1" hangingPunct="1"/>
            <a:endParaRPr lang="en-US" altLang="en-US">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B54680B-433A-2061-FDA0-20708BE9AB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232C217A-2708-C415-C300-C4E2F6CB0A89}"/>
              </a:ext>
            </a:extLst>
          </p:cNvPr>
          <p:cNvSpPr>
            <a:spLocks noGrp="1"/>
          </p:cNvSpPr>
          <p:nvPr>
            <p:ph type="body" idx="1"/>
          </p:nvPr>
        </p:nvSpPr>
        <p:spPr>
          <a:noFill/>
        </p:spPr>
        <p:txBody>
          <a:bodyPr/>
          <a:lstStyle/>
          <a:p>
            <a:pPr eaLnBrk="1" hangingPunct="1"/>
            <a:r>
              <a:rPr lang="en-US" altLang="en-US">
                <a:cs typeface="Arial" panose="020B0604020202020204" pitchFamily="34" charset="0"/>
              </a:rPr>
              <a:t>Show them which document is CCSS document</a:t>
            </a:r>
          </a:p>
          <a:p>
            <a:pPr eaLnBrk="1" hangingPunct="1"/>
            <a:r>
              <a:rPr lang="en-US" altLang="en-US">
                <a:cs typeface="Arial" panose="020B0604020202020204" pitchFamily="34" charset="0"/>
              </a:rPr>
              <a:t>Make sure everyone at your table has found the Critical Areas for Kindergarten on page 9.</a:t>
            </a:r>
          </a:p>
          <a:p>
            <a:pPr eaLnBrk="1" hangingPunct="1"/>
            <a:r>
              <a:rPr lang="en-US" altLang="en-US" b="1">
                <a:cs typeface="Arial" panose="020B0604020202020204" pitchFamily="34" charset="0"/>
              </a:rPr>
              <a:t>5 min: </a:t>
            </a:r>
            <a:r>
              <a:rPr lang="en-US" altLang="en-US">
                <a:cs typeface="Arial" panose="020B0604020202020204" pitchFamily="34" charset="0"/>
              </a:rPr>
              <a:t>Read </a:t>
            </a:r>
            <a:endParaRPr lang="en-US" altLang="en-US" b="1">
              <a:cs typeface="Arial" panose="020B0604020202020204" pitchFamily="34" charset="0"/>
            </a:endParaRPr>
          </a:p>
          <a:p>
            <a:pPr eaLnBrk="1" hangingPunct="1"/>
            <a:r>
              <a:rPr lang="en-US" altLang="en-US" b="1">
                <a:cs typeface="Arial" panose="020B0604020202020204" pitchFamily="34" charset="0"/>
              </a:rPr>
              <a:t>5 min:</a:t>
            </a:r>
            <a:r>
              <a:rPr lang="en-US" altLang="en-US">
                <a:cs typeface="Arial" panose="020B0604020202020204" pitchFamily="34" charset="0"/>
              </a:rPr>
              <a:t>  Share at tables one sticky note. </a:t>
            </a:r>
          </a:p>
          <a:p>
            <a:pPr eaLnBrk="1" hangingPunct="1"/>
            <a:r>
              <a:rPr lang="en-US" altLang="en-US" b="1">
                <a:cs typeface="Arial" panose="020B0604020202020204" pitchFamily="34" charset="0"/>
              </a:rPr>
              <a:t>3 min: </a:t>
            </a:r>
            <a:r>
              <a:rPr lang="en-US" altLang="en-US">
                <a:cs typeface="Arial" panose="020B0604020202020204" pitchFamily="34" charset="0"/>
              </a:rPr>
              <a:t>I heard someone say…  Something that helped me….  Something that made me feel at ease….  Something that I have a question about….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836B7E3-DA7D-C6C0-0E3C-FEDCCB2D5B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B53C602-FA42-8922-E1C3-787EEEB5325C}"/>
              </a:ext>
            </a:extLst>
          </p:cNvPr>
          <p:cNvSpPr>
            <a:spLocks noGrp="1"/>
          </p:cNvSpPr>
          <p:nvPr>
            <p:ph type="body" idx="1"/>
          </p:nvPr>
        </p:nvSpPr>
        <p:spPr>
          <a:noFill/>
        </p:spPr>
        <p:txBody>
          <a:bodyPr/>
          <a:lstStyle/>
          <a:p>
            <a:pPr marL="228600" indent="-228600" eaLnBrk="1" hangingPunct="1"/>
            <a:r>
              <a:rPr lang="en-US" altLang="en-US">
                <a:cs typeface="Arial" panose="020B0604020202020204" pitchFamily="34" charset="0"/>
              </a:rPr>
              <a:t>Pg. 10 Overview page which includes </a:t>
            </a:r>
          </a:p>
          <a:p>
            <a:pPr marL="228600" indent="-228600" eaLnBrk="1" hangingPunct="1">
              <a:buFontTx/>
              <a:buAutoNum type="arabicPeriod"/>
            </a:pPr>
            <a:r>
              <a:rPr lang="en-US" altLang="en-US">
                <a:cs typeface="Arial" panose="020B0604020202020204" pitchFamily="34" charset="0"/>
              </a:rPr>
              <a:t>Both sets of standards</a:t>
            </a:r>
          </a:p>
          <a:p>
            <a:pPr marL="228600" indent="-228600" eaLnBrk="1" hangingPunct="1">
              <a:buFontTx/>
              <a:buAutoNum type="arabicPeriod"/>
            </a:pPr>
            <a:r>
              <a:rPr lang="en-US" altLang="en-US">
                <a:cs typeface="Arial" panose="020B0604020202020204" pitchFamily="34" charset="0"/>
              </a:rPr>
              <a:t>domains &amp; clusters</a:t>
            </a:r>
          </a:p>
        </p:txBody>
      </p:sp>
      <p:sp>
        <p:nvSpPr>
          <p:cNvPr id="41988" name="Slide Number Placeholder 3">
            <a:extLst>
              <a:ext uri="{FF2B5EF4-FFF2-40B4-BE49-F238E27FC236}">
                <a16:creationId xmlns:a16="http://schemas.microsoft.com/office/drawing/2014/main" id="{E92D37C5-F2B7-ECA6-9E8C-93A22885EDFF}"/>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86A1948A-13A3-164F-8910-24A2E2B4A8BD}" type="slidenum">
              <a:rPr lang="en-US" altLang="en-US" sz="1200">
                <a:latin typeface="Calibri" panose="020F0502020204030204" pitchFamily="34" charset="0"/>
              </a:rPr>
              <a:pPr algn="r" eaLnBrk="1" hangingPunct="1">
                <a:spcBef>
                  <a:spcPct val="0"/>
                </a:spcBef>
                <a:buClrTx/>
                <a:buSzTx/>
                <a:buFontTx/>
                <a:buNone/>
              </a:pPr>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C7D434E-BEBA-B76C-F900-5D10507C1D3C}"/>
              </a:ext>
            </a:extLst>
          </p:cNvPr>
          <p:cNvSpPr txBox="1">
            <a:spLocks noGrp="1" noChangeArrowheads="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923925" eaLnBrk="0" hangingPunct="0">
              <a:defRPr>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5D535A50-B92D-534F-A3C9-7F4D185C9499}" type="slidenum">
              <a:rPr lang="en-US" altLang="en-US" sz="1200"/>
              <a:pPr algn="r" eaLnBrk="1" hangingPunct="1">
                <a:spcBef>
                  <a:spcPct val="0"/>
                </a:spcBef>
                <a:buClrTx/>
                <a:buSzTx/>
                <a:buFontTx/>
                <a:buNone/>
              </a:pPr>
              <a:t>13</a:t>
            </a:fld>
            <a:endParaRPr lang="en-US" altLang="en-US" sz="1200"/>
          </a:p>
        </p:txBody>
      </p:sp>
      <p:sp>
        <p:nvSpPr>
          <p:cNvPr id="43011" name="Rectangle 7">
            <a:extLst>
              <a:ext uri="{FF2B5EF4-FFF2-40B4-BE49-F238E27FC236}">
                <a16:creationId xmlns:a16="http://schemas.microsoft.com/office/drawing/2014/main" id="{A8EC6290-F26E-3F82-62B3-6CA0CA9FC5B8}"/>
              </a:ext>
            </a:extLst>
          </p:cNvPr>
          <p:cNvSpPr txBox="1">
            <a:spLocks noGrp="1" noChangeArrowheads="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9" tIns="46210" rIns="92419" bIns="46210" anchor="b"/>
          <a:lstStyle>
            <a:lvl1pPr defTabSz="923925" eaLnBrk="0" hangingPunct="0">
              <a:defRPr>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fld id="{83042ECC-436C-ED4D-AD4E-3124EFD6A36A}" type="slidenum">
              <a:rPr lang="en-US" altLang="en-US" sz="1200"/>
              <a:pPr algn="r">
                <a:spcBef>
                  <a:spcPct val="0"/>
                </a:spcBef>
                <a:buClrTx/>
                <a:buSzTx/>
                <a:buFontTx/>
                <a:buNone/>
              </a:pPr>
              <a:t>13</a:t>
            </a:fld>
            <a:endParaRPr lang="en-US" altLang="en-US" sz="1200"/>
          </a:p>
        </p:txBody>
      </p:sp>
      <p:sp>
        <p:nvSpPr>
          <p:cNvPr id="43012" name="Slide Image Placeholder 1">
            <a:extLst>
              <a:ext uri="{FF2B5EF4-FFF2-40B4-BE49-F238E27FC236}">
                <a16:creationId xmlns:a16="http://schemas.microsoft.com/office/drawing/2014/main" id="{711483AC-6F16-5D85-C5C5-F569E74EFD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Notes Placeholder 2">
            <a:extLst>
              <a:ext uri="{FF2B5EF4-FFF2-40B4-BE49-F238E27FC236}">
                <a16:creationId xmlns:a16="http://schemas.microsoft.com/office/drawing/2014/main" id="{D95AAE48-23E0-BF29-E169-8D4003B4F31A}"/>
              </a:ext>
            </a:extLst>
          </p:cNvPr>
          <p:cNvSpPr>
            <a:spLocks noGrp="1"/>
          </p:cNvSpPr>
          <p:nvPr>
            <p:ph type="body" idx="1"/>
          </p:nvPr>
        </p:nvSpPr>
        <p:spPr>
          <a:xfrm>
            <a:off x="917575" y="4416425"/>
            <a:ext cx="5046663" cy="4183063"/>
          </a:xfrm>
          <a:noFill/>
        </p:spPr>
        <p:txBody>
          <a:bodyPr lIns="92419" tIns="46210" rIns="92419" bIns="46210"/>
          <a:lstStyle/>
          <a:p>
            <a:pPr defTabSz="914400" eaLnBrk="1" hangingPunct="1"/>
            <a:r>
              <a:rPr lang="en-US" altLang="en-US" b="1">
                <a:cs typeface="Arial" panose="020B0604020202020204" pitchFamily="34" charset="0"/>
              </a:rPr>
              <a:t>10:30 – 10:45</a:t>
            </a:r>
          </a:p>
          <a:p>
            <a:pPr defTabSz="914400" eaLnBrk="1" hangingPunct="1"/>
            <a:r>
              <a:rPr lang="en-US" altLang="en-US">
                <a:cs typeface="Arial" panose="020B0604020202020204" pitchFamily="34" charset="0"/>
              </a:rPr>
              <a:t>Quick overview how to read.  Have participants look at page 11</a:t>
            </a:r>
          </a:p>
          <a:p>
            <a:pPr defTabSz="914400" eaLnBrk="1" hangingPunct="1"/>
            <a:r>
              <a:rPr lang="en-US" altLang="en-US">
                <a:cs typeface="Arial" panose="020B0604020202020204" pitchFamily="34" charset="0"/>
              </a:rPr>
              <a:t>5 min: Read &amp; jot down any notes, questions/concerns you have</a:t>
            </a:r>
          </a:p>
          <a:p>
            <a:pPr defTabSz="914400" eaLnBrk="1" hangingPunct="1"/>
            <a:endParaRPr lang="en-US" altLang="en-US" b="1">
              <a:solidFill>
                <a:srgbClr val="FF0000"/>
              </a:solidFill>
              <a:cs typeface="Arial" panose="020B0604020202020204" pitchFamily="34" charset="0"/>
            </a:endParaRPr>
          </a:p>
          <a:p>
            <a:pPr defTabSz="914400" eaLnBrk="1" hangingPunct="1"/>
            <a:r>
              <a:rPr lang="en-US" altLang="en-US" b="1">
                <a:solidFill>
                  <a:srgbClr val="FF0000"/>
                </a:solidFill>
                <a:cs typeface="Arial" panose="020B0604020202020204" pitchFamily="34" charset="0"/>
              </a:rPr>
              <a:t>5 min: Pick up standards and find someone at another table to share your notes.  </a:t>
            </a:r>
          </a:p>
          <a:p>
            <a:pPr defTabSz="914400" eaLnBrk="1" hangingPunct="1"/>
            <a:endParaRPr lang="en-US" altLang="en-US" b="1">
              <a:solidFill>
                <a:srgbClr val="FF0000"/>
              </a:solidFill>
              <a:cs typeface="Arial" panose="020B0604020202020204" pitchFamily="34" charset="0"/>
            </a:endParaRPr>
          </a:p>
          <a:p>
            <a:pPr defTabSz="914400" eaLnBrk="1" hangingPunct="1"/>
            <a:r>
              <a:rPr lang="en-US" altLang="en-US" b="1">
                <a:solidFill>
                  <a:srgbClr val="FF0000"/>
                </a:solidFill>
                <a:cs typeface="Arial" panose="020B0604020202020204" pitchFamily="34" charset="0"/>
              </a:rPr>
              <a:t>5 mins: Q &amp; A about standards.  Appendix models.  </a:t>
            </a:r>
          </a:p>
          <a:p>
            <a:pPr defTabSz="914400" eaLnBrk="1" hangingPunct="1"/>
            <a:endParaRPr lang="en-US" altLang="en-US" b="1">
              <a:solidFill>
                <a:srgbClr val="FF0000"/>
              </a:solidFill>
              <a:cs typeface="Arial" panose="020B0604020202020204" pitchFamily="34" charset="0"/>
            </a:endParaRPr>
          </a:p>
          <a:p>
            <a:pPr defTabSz="914400" eaLnBrk="1" hangingPunct="1"/>
            <a:r>
              <a:rPr lang="en-US" altLang="en-US" b="1">
                <a:cs typeface="Arial" panose="020B0604020202020204" pitchFamily="34" charset="0"/>
              </a:rPr>
              <a:t>10:45 – 11:00</a:t>
            </a:r>
          </a:p>
          <a:p>
            <a:pPr defTabSz="914400" eaLnBrk="1" hangingPunct="1"/>
            <a:r>
              <a:rPr lang="en-US" altLang="en-US">
                <a:cs typeface="Arial" panose="020B0604020202020204" pitchFamily="34" charset="0"/>
              </a:rPr>
              <a:t>Crosswalk documents. </a:t>
            </a:r>
          </a:p>
          <a:p>
            <a:pPr defTabSz="914400" eaLnBrk="1" hangingPunct="1"/>
            <a:r>
              <a:rPr lang="en-US" altLang="en-US">
                <a:cs typeface="Arial" panose="020B0604020202020204" pitchFamily="34" charset="0"/>
              </a:rPr>
              <a:t>Find in binders</a:t>
            </a:r>
          </a:p>
          <a:p>
            <a:pPr defTabSz="914400" eaLnBrk="1" hangingPunct="1"/>
            <a:r>
              <a:rPr lang="en-US" altLang="en-US">
                <a:cs typeface="Arial" panose="020B0604020202020204" pitchFamily="34" charset="0"/>
              </a:rPr>
              <a:t>This is a Michigan document </a:t>
            </a:r>
          </a:p>
          <a:p>
            <a:pPr defTabSz="914400" eaLnBrk="1" hangingPunct="1"/>
            <a:r>
              <a:rPr lang="en-US" altLang="en-US">
                <a:cs typeface="Arial" panose="020B0604020202020204" pitchFamily="34" charset="0"/>
              </a:rPr>
              <a:t> I know that I am guilty of skipping Intros &amp; Appendices of documents, but there is some really important info so I wanted to carve out time for you to read now.  </a:t>
            </a:r>
          </a:p>
          <a:p>
            <a:pPr defTabSz="914400" eaLnBrk="1" hangingPunct="1"/>
            <a:r>
              <a:rPr lang="en-US" altLang="en-US">
                <a:cs typeface="Arial" panose="020B0604020202020204" pitchFamily="34" charset="0"/>
              </a:rPr>
              <a:t>Read first page.</a:t>
            </a:r>
          </a:p>
        </p:txBody>
      </p:sp>
      <p:sp>
        <p:nvSpPr>
          <p:cNvPr id="43014" name="Slide Number Placeholder 3">
            <a:extLst>
              <a:ext uri="{FF2B5EF4-FFF2-40B4-BE49-F238E27FC236}">
                <a16:creationId xmlns:a16="http://schemas.microsoft.com/office/drawing/2014/main" id="{2CB5A4EB-D245-1BBD-F10C-10E65A09A099}"/>
              </a:ext>
            </a:extLst>
          </p:cNvPr>
          <p:cNvSpPr txBox="1">
            <a:spLocks noGrp="1"/>
          </p:cNvSpPr>
          <p:nvPr/>
        </p:nvSpPr>
        <p:spPr bwMode="auto">
          <a:xfrm>
            <a:off x="3900488" y="8831263"/>
            <a:ext cx="2981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9" tIns="46210" rIns="92419" bIns="46210" anchor="b"/>
          <a:lstStyle>
            <a:lvl1pPr defTabSz="923925" eaLnBrk="0" hangingPunct="0">
              <a:defRPr>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fld id="{D786A58D-07F6-5B44-AD51-1BD3EF0F3BFD}" type="slidenum">
              <a:rPr lang="en-US" altLang="en-US" sz="1200"/>
              <a:pPr algn="r">
                <a:spcBef>
                  <a:spcPct val="0"/>
                </a:spcBef>
                <a:buClrTx/>
                <a:buSzTx/>
                <a:buFontTx/>
                <a:buNone/>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B4C58ED-EFCE-1E2D-B42E-7D279E4795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B94C756-77B5-E304-9E9F-C78128A74EBD}"/>
              </a:ext>
            </a:extLst>
          </p:cNvPr>
          <p:cNvSpPr>
            <a:spLocks noGrp="1"/>
          </p:cNvSpPr>
          <p:nvPr>
            <p:ph type="body" idx="1"/>
          </p:nvPr>
        </p:nvSpPr>
        <p:spPr>
          <a:noFill/>
        </p:spPr>
        <p:txBody>
          <a:bodyPr/>
          <a:lstStyle/>
          <a:p>
            <a:pPr eaLnBrk="1" hangingPunct="1"/>
            <a:r>
              <a:rPr lang="en-US" altLang="en-US">
                <a:cs typeface="Arial" panose="020B0604020202020204" pitchFamily="34" charset="0"/>
              </a:rPr>
              <a:t>On page 2 of crosswalk document</a:t>
            </a:r>
          </a:p>
          <a:p>
            <a:pPr eaLnBrk="1" hangingPunct="1"/>
            <a:r>
              <a:rPr lang="en-US" altLang="en-US">
                <a:cs typeface="Arial" panose="020B0604020202020204" pitchFamily="34" charset="0"/>
              </a:rPr>
              <a:t>1</a:t>
            </a:r>
            <a:r>
              <a:rPr lang="en-US" altLang="en-US" baseline="30000">
                <a:cs typeface="Arial" panose="020B0604020202020204" pitchFamily="34" charset="0"/>
              </a:rPr>
              <a:t>st</a:t>
            </a:r>
            <a:r>
              <a:rPr lang="en-US" altLang="en-US">
                <a:cs typeface="Arial" panose="020B0604020202020204" pitchFamily="34" charset="0"/>
              </a:rPr>
              <a:t> – Notice MP on top of page</a:t>
            </a:r>
          </a:p>
          <a:p>
            <a:pPr eaLnBrk="1" hangingPunct="1"/>
            <a:r>
              <a:rPr lang="en-US" altLang="en-US">
                <a:cs typeface="Arial" panose="020B0604020202020204" pitchFamily="34" charset="0"/>
              </a:rPr>
              <a:t>2</a:t>
            </a:r>
            <a:r>
              <a:rPr lang="en-US" altLang="en-US" baseline="30000">
                <a:cs typeface="Arial" panose="020B0604020202020204" pitchFamily="34" charset="0"/>
              </a:rPr>
              <a:t>nd</a:t>
            </a:r>
            <a:r>
              <a:rPr lang="en-US" altLang="en-US">
                <a:cs typeface="Arial" panose="020B0604020202020204" pitchFamily="34" charset="0"/>
              </a:rPr>
              <a:t> – Section that shows the tight alignment of our current focal pts to new critical areas.</a:t>
            </a:r>
          </a:p>
          <a:p>
            <a:pPr eaLnBrk="1" hangingPunct="1"/>
            <a:endParaRPr lang="en-US" altLang="en-US">
              <a:cs typeface="Arial" panose="020B0604020202020204" pitchFamily="34" charset="0"/>
            </a:endParaRPr>
          </a:p>
        </p:txBody>
      </p:sp>
      <p:sp>
        <p:nvSpPr>
          <p:cNvPr id="44036" name="Slide Number Placeholder 3">
            <a:extLst>
              <a:ext uri="{FF2B5EF4-FFF2-40B4-BE49-F238E27FC236}">
                <a16:creationId xmlns:a16="http://schemas.microsoft.com/office/drawing/2014/main" id="{D3152B4A-7189-F262-C6C2-B4DF4FDA9FC0}"/>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5B144D47-A659-1E40-B2DC-E43ED75133F3}" type="slidenum">
              <a:rPr lang="en-US" altLang="en-US" sz="1200">
                <a:latin typeface="Calibri" panose="020F0502020204030204" pitchFamily="34" charset="0"/>
              </a:rPr>
              <a:pPr algn="r" eaLnBrk="1" hangingPunct="1">
                <a:spcBef>
                  <a:spcPct val="0"/>
                </a:spcBef>
                <a:buClrTx/>
                <a:buSzTx/>
                <a:buFontTx/>
                <a:buNone/>
              </a:pPr>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2635E96-3F80-A96F-4EE5-F2821262C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A49A6C5-3AF0-A380-A020-4EB5E86A7E41}"/>
              </a:ext>
            </a:extLst>
          </p:cNvPr>
          <p:cNvSpPr>
            <a:spLocks noGrp="1"/>
          </p:cNvSpPr>
          <p:nvPr>
            <p:ph type="body" idx="1"/>
          </p:nvPr>
        </p:nvSpPr>
        <p:spPr>
          <a:noFill/>
        </p:spPr>
        <p:txBody>
          <a:bodyPr/>
          <a:lstStyle/>
          <a:p>
            <a:pPr eaLnBrk="1" hangingPunct="1"/>
            <a:r>
              <a:rPr lang="en-US" altLang="en-US">
                <a:cs typeface="Arial" panose="020B0604020202020204" pitchFamily="34" charset="0"/>
              </a:rPr>
              <a:t>The video mentioned the progressions of mathematical ideas that move from grade to grade.  This page is an overview of how the progressions build in each grade level.  </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Before, your grade level and next grade level so you can see how the skills are building further skills.  </a:t>
            </a:r>
          </a:p>
          <a:p>
            <a:pPr eaLnBrk="1" hangingPunct="1"/>
            <a:r>
              <a:rPr lang="en-US" altLang="en-US">
                <a:cs typeface="Arial" panose="020B0604020202020204" pitchFamily="34" charset="0"/>
              </a:rPr>
              <a:t>Great place for you to assess how what you are teaching fits in the puzzle.   </a:t>
            </a:r>
          </a:p>
          <a:p>
            <a:pPr eaLnBrk="1" hangingPunct="1"/>
            <a:r>
              <a:rPr lang="en-US" altLang="en-US">
                <a:cs typeface="Arial" panose="020B0604020202020204" pitchFamily="34" charset="0"/>
              </a:rPr>
              <a:t>More details need to be filled in, which will be part of our work in these three sessions.</a:t>
            </a:r>
          </a:p>
          <a:p>
            <a:pPr eaLnBrk="1" hangingPunct="1"/>
            <a:r>
              <a:rPr lang="en-US" altLang="en-US">
                <a:cs typeface="Arial" panose="020B0604020202020204" pitchFamily="34" charset="0"/>
              </a:rPr>
              <a:t>Discuss the progression documents.  </a:t>
            </a:r>
          </a:p>
          <a:p>
            <a:pPr eaLnBrk="1" hangingPunct="1"/>
            <a:endParaRPr lang="en-US" altLang="en-US">
              <a:cs typeface="Arial" panose="020B0604020202020204" pitchFamily="34" charset="0"/>
            </a:endParaRPr>
          </a:p>
        </p:txBody>
      </p:sp>
      <p:sp>
        <p:nvSpPr>
          <p:cNvPr id="45060" name="Slide Number Placeholder 3">
            <a:extLst>
              <a:ext uri="{FF2B5EF4-FFF2-40B4-BE49-F238E27FC236}">
                <a16:creationId xmlns:a16="http://schemas.microsoft.com/office/drawing/2014/main" id="{4ED5E7E6-BD9B-6410-75CA-56C2B21F59A5}"/>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F6A741DB-9266-8747-A612-0C938522F03F}" type="slidenum">
              <a:rPr lang="en-US" altLang="en-US" sz="1200">
                <a:latin typeface="Calibri" panose="020F0502020204030204" pitchFamily="34" charset="0"/>
              </a:rPr>
              <a:pPr algn="r" eaLnBrk="1" hangingPunct="1">
                <a:spcBef>
                  <a:spcPct val="0"/>
                </a:spcBef>
                <a:buClrTx/>
                <a:buSzTx/>
                <a:buFontTx/>
                <a:buNone/>
              </a:pPr>
              <a:t>15</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C035653-54FA-EDDE-9E6E-271E50EB9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4FFD4F8-2664-FFA8-6BE1-A7ABA85BC9D8}"/>
              </a:ext>
            </a:extLst>
          </p:cNvPr>
          <p:cNvSpPr>
            <a:spLocks noGrp="1"/>
          </p:cNvSpPr>
          <p:nvPr>
            <p:ph type="body" idx="1"/>
          </p:nvPr>
        </p:nvSpPr>
        <p:spPr>
          <a:noFill/>
        </p:spPr>
        <p:txBody>
          <a:bodyPr/>
          <a:lstStyle/>
          <a:p>
            <a:pPr eaLnBrk="1" hangingPunct="1">
              <a:lnSpc>
                <a:spcPct val="90000"/>
              </a:lnSpc>
            </a:pPr>
            <a:r>
              <a:rPr lang="en-US" altLang="en-US">
                <a:cs typeface="Arial" panose="020B0604020202020204" pitchFamily="34" charset="0"/>
              </a:rPr>
              <a:t>Demonstrate Progression at different levels.</a:t>
            </a:r>
          </a:p>
          <a:p>
            <a:pPr eaLnBrk="1" hangingPunct="1">
              <a:lnSpc>
                <a:spcPct val="90000"/>
              </a:lnSpc>
            </a:pPr>
            <a:r>
              <a:rPr lang="en-US" altLang="en-US" b="1">
                <a:cs typeface="Arial" panose="020B0604020202020204" pitchFamily="34" charset="0"/>
              </a:rPr>
              <a:t>2 minutes.</a:t>
            </a:r>
          </a:p>
          <a:p>
            <a:pPr eaLnBrk="1" hangingPunct="1">
              <a:lnSpc>
                <a:spcPct val="90000"/>
              </a:lnSpc>
            </a:pPr>
            <a:r>
              <a:rPr lang="en-US" altLang="en-US">
                <a:cs typeface="Arial" panose="020B0604020202020204" pitchFamily="34" charset="0"/>
              </a:rPr>
              <a:t>Turn &amp; talk at your tables: How might these learning progressions change the way we interact with our colleagues?</a:t>
            </a:r>
          </a:p>
        </p:txBody>
      </p:sp>
      <p:sp>
        <p:nvSpPr>
          <p:cNvPr id="46084" name="Slide Number Placeholder 3">
            <a:extLst>
              <a:ext uri="{FF2B5EF4-FFF2-40B4-BE49-F238E27FC236}">
                <a16:creationId xmlns:a16="http://schemas.microsoft.com/office/drawing/2014/main" id="{CBD8A446-58C3-4CC0-E395-BBCAD8240143}"/>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3D3B6778-DCFC-1546-A171-FD4D1162E994}" type="slidenum">
              <a:rPr lang="en-US" altLang="en-US" sz="1200">
                <a:latin typeface="Calibri" panose="020F0502020204030204" pitchFamily="34" charset="0"/>
              </a:rPr>
              <a:pPr algn="r" eaLnBrk="1" hangingPunct="1">
                <a:spcBef>
                  <a:spcPct val="0"/>
                </a:spcBef>
                <a:buClrTx/>
                <a:buSzTx/>
                <a:buFontTx/>
                <a:buNone/>
              </a:pPr>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4BCFEE9-D93B-1D71-1E6A-23361F5186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1DFCBF3-589D-64B3-6FD7-F09D5496B3B7}"/>
              </a:ext>
            </a:extLst>
          </p:cNvPr>
          <p:cNvSpPr>
            <a:spLocks noGrp="1"/>
          </p:cNvSpPr>
          <p:nvPr>
            <p:ph type="body" idx="1"/>
          </p:nvPr>
        </p:nvSpPr>
        <p:spPr>
          <a:noFill/>
        </p:spPr>
        <p:txBody>
          <a:bodyPr/>
          <a:lstStyle/>
          <a:p>
            <a:pPr eaLnBrk="1" hangingPunct="1"/>
            <a:r>
              <a:rPr lang="en-US" altLang="en-US" b="1">
                <a:cs typeface="Arial" panose="020B0604020202020204" pitchFamily="34" charset="0"/>
              </a:rPr>
              <a:t>11:00 – 11:30</a:t>
            </a:r>
          </a:p>
          <a:p>
            <a:pPr eaLnBrk="1" hangingPunct="1"/>
            <a:r>
              <a:rPr lang="en-US" altLang="en-US">
                <a:cs typeface="Arial" panose="020B0604020202020204" pitchFamily="34" charset="0"/>
              </a:rPr>
              <a:t>COMMON CONTENT:</a:t>
            </a:r>
          </a:p>
          <a:p>
            <a:pPr eaLnBrk="1" hangingPunct="1"/>
            <a:r>
              <a:rPr lang="en-US" altLang="en-US">
                <a:cs typeface="Arial" panose="020B0604020202020204" pitchFamily="34" charset="0"/>
              </a:rPr>
              <a:t>Start on page 5 – left side is the current GLCE’s &amp; right side is the CCSS throughout the entire document.  * Hold up left hand – What does it represent?</a:t>
            </a:r>
          </a:p>
          <a:p>
            <a:pPr eaLnBrk="1" hangingPunct="1"/>
            <a:r>
              <a:rPr lang="en-US" altLang="en-US">
                <a:cs typeface="Arial" panose="020B0604020202020204" pitchFamily="34" charset="0"/>
              </a:rPr>
              <a:t>Notice at the top the Focal point &amp; Critical Area. </a:t>
            </a:r>
            <a:r>
              <a:rPr lang="en-US" altLang="en-US" b="1">
                <a:cs typeface="Arial" panose="020B0604020202020204" pitchFamily="34" charset="0"/>
              </a:rPr>
              <a:t>NEXT SLIDE</a:t>
            </a:r>
            <a:r>
              <a:rPr lang="en-US" altLang="en-US">
                <a:cs typeface="Arial" panose="020B0604020202020204" pitchFamily="34" charset="0"/>
              </a:rPr>
              <a:t>– first thing listed.</a:t>
            </a:r>
          </a:p>
          <a:p>
            <a:pPr eaLnBrk="1" hangingPunct="1"/>
            <a:r>
              <a:rPr lang="en-US" altLang="en-US">
                <a:cs typeface="Arial" panose="020B0604020202020204" pitchFamily="34" charset="0"/>
              </a:rPr>
              <a:t>There will be a section of common content / content that is different for each section.  Look through now and notice those headings.  </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Assign tables sections to create a poster that represents the subtle changes vocabulary, scope. Remember that the CCSS are more focused than our past GLCE’s so you may notice that the scope of numbers may change.</a:t>
            </a:r>
          </a:p>
          <a:p>
            <a:pPr eaLnBrk="1" hangingPunct="1"/>
            <a:r>
              <a:rPr lang="en-US" altLang="en-US">
                <a:cs typeface="Arial" panose="020B0604020202020204" pitchFamily="34" charset="0"/>
              </a:rPr>
              <a:t>Group presentations.</a:t>
            </a:r>
          </a:p>
          <a:p>
            <a:pPr eaLnBrk="1" hangingPunct="1"/>
            <a:endParaRPr lang="en-US" altLang="en-US">
              <a:cs typeface="Arial" panose="020B0604020202020204" pitchFamily="34" charset="0"/>
            </a:endParaRPr>
          </a:p>
          <a:p>
            <a:pPr eaLnBrk="1" hangingPunct="1"/>
            <a:r>
              <a:rPr lang="en-US" altLang="en-US">
                <a:cs typeface="Arial" panose="020B0604020202020204" pitchFamily="34" charset="0"/>
              </a:rPr>
              <a:t>15 min – assigned a section of common content – record subtle differences.</a:t>
            </a:r>
          </a:p>
          <a:p>
            <a:pPr eaLnBrk="1" hangingPunct="1"/>
            <a:r>
              <a:rPr lang="en-US" altLang="en-US">
                <a:cs typeface="Arial" panose="020B0604020202020204" pitchFamily="34" charset="0"/>
              </a:rPr>
              <a:t>15 min – present.  2 groups for each section.</a:t>
            </a:r>
          </a:p>
        </p:txBody>
      </p:sp>
      <p:sp>
        <p:nvSpPr>
          <p:cNvPr id="47108" name="Slide Number Placeholder 3">
            <a:extLst>
              <a:ext uri="{FF2B5EF4-FFF2-40B4-BE49-F238E27FC236}">
                <a16:creationId xmlns:a16="http://schemas.microsoft.com/office/drawing/2014/main" id="{CFA714AB-EA5F-6A06-1438-57FBF35F35A0}"/>
              </a:ext>
            </a:extLst>
          </p:cNvPr>
          <p:cNvSpPr>
            <a:spLocks noGrp="1"/>
          </p:cNvSpPr>
          <p:nvPr>
            <p:ph type="sldNum" sz="quarter" idx="5"/>
          </p:nvPr>
        </p:nvSpPr>
        <p:spPr>
          <a:noFill/>
        </p:spPr>
        <p:txBody>
          <a:bodyPr/>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eaLnBrk="1" hangingPunct="1"/>
            <a:fld id="{132F9D95-11B1-2645-A1D5-9A31CD3D575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C044BA3-62DF-BDCA-B6E5-A5D41955DA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A62F36F-997C-CE8C-71B2-14EDE744C60B}"/>
              </a:ext>
            </a:extLst>
          </p:cNvPr>
          <p:cNvSpPr>
            <a:spLocks noGrp="1"/>
          </p:cNvSpPr>
          <p:nvPr>
            <p:ph type="body" idx="1"/>
          </p:nvPr>
        </p:nvSpPr>
        <p:spPr>
          <a:noFill/>
        </p:spPr>
        <p:txBody>
          <a:bodyPr/>
          <a:lstStyle/>
          <a:p>
            <a:pPr eaLnBrk="1" hangingPunct="1"/>
            <a:endParaRPr lang="en-US" altLang="en-US">
              <a:cs typeface="Arial" panose="020B0604020202020204" pitchFamily="34" charset="0"/>
            </a:endParaRPr>
          </a:p>
        </p:txBody>
      </p:sp>
      <p:sp>
        <p:nvSpPr>
          <p:cNvPr id="48132" name="Slide Number Placeholder 3">
            <a:extLst>
              <a:ext uri="{FF2B5EF4-FFF2-40B4-BE49-F238E27FC236}">
                <a16:creationId xmlns:a16="http://schemas.microsoft.com/office/drawing/2014/main" id="{E0BE3CA9-1EFA-B328-1CBA-00E220EDFDE7}"/>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6D8E4878-8125-1449-90A9-550FA55922A6}" type="slidenum">
              <a:rPr lang="en-US" altLang="en-US" sz="1200">
                <a:latin typeface="Calibri" panose="020F0502020204030204" pitchFamily="34" charset="0"/>
              </a:rPr>
              <a:pPr algn="r" eaLnBrk="1" hangingPunct="1">
                <a:spcBef>
                  <a:spcPct val="0"/>
                </a:spcBef>
                <a:buClrTx/>
                <a:buSzTx/>
                <a:buFontTx/>
                <a:buNone/>
              </a:pPr>
              <a:t>18</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991FC24-6003-267A-87B4-E2BEE1893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55DE58F-2D6B-1BBF-9081-C4475F0CB0C7}"/>
              </a:ext>
            </a:extLst>
          </p:cNvPr>
          <p:cNvSpPr>
            <a:spLocks noGrp="1"/>
          </p:cNvSpPr>
          <p:nvPr>
            <p:ph type="body" idx="1"/>
          </p:nvPr>
        </p:nvSpPr>
        <p:spPr/>
        <p:txBody>
          <a:bodyPr/>
          <a:lstStyle/>
          <a:p>
            <a:pPr>
              <a:defRPr/>
            </a:pPr>
            <a:r>
              <a:rPr lang="en-US" b="1" dirty="0"/>
              <a:t>12:00 – 12:30</a:t>
            </a:r>
          </a:p>
          <a:p>
            <a:pPr>
              <a:defRPr/>
            </a:pPr>
            <a:r>
              <a:rPr lang="en-US" dirty="0"/>
              <a:t>You are going to have 20 minutes to participate in some hands on activities.  The purpose of this time is to identify the content and mathematical practice standards that you are engaged in.  </a:t>
            </a:r>
          </a:p>
          <a:p>
            <a:pPr>
              <a:defRPr/>
            </a:pPr>
            <a:r>
              <a:rPr lang="en-US" dirty="0"/>
              <a:t>At each table is an activity with an instruction sheet</a:t>
            </a:r>
          </a:p>
          <a:p>
            <a:pPr>
              <a:defRPr/>
            </a:pPr>
            <a:r>
              <a:rPr lang="en-US" dirty="0"/>
              <a:t>	Not intended that this is what you would give your students * we will be coming back to these activities in another session to talk about what would these activities look like with our students.  Also I will give you the website that these exact sheets came from, so don’t feel the need to take notes on what the activity was about.  </a:t>
            </a:r>
          </a:p>
          <a:p>
            <a:pPr>
              <a:defRPr/>
            </a:pPr>
            <a:r>
              <a:rPr lang="en-US" dirty="0"/>
              <a:t>Turn &amp; tell you neighbor what your goal is in the activity.</a:t>
            </a:r>
          </a:p>
          <a:p>
            <a:pPr>
              <a:defRPr/>
            </a:pPr>
            <a:r>
              <a:rPr lang="en-US" dirty="0"/>
              <a:t>5 minutes at each station to identify content &amp; practice standards.  Need your practice standards &amp; your content.</a:t>
            </a:r>
          </a:p>
          <a:p>
            <a:pPr>
              <a:defRPr/>
            </a:pPr>
            <a:r>
              <a:rPr lang="en-US" dirty="0"/>
              <a:t>Show how to code standards.</a:t>
            </a:r>
          </a:p>
          <a:p>
            <a:pPr>
              <a:defRPr/>
            </a:pPr>
            <a:r>
              <a:rPr lang="en-US" dirty="0"/>
              <a:t>We will spend 10 min sharing out.</a:t>
            </a:r>
          </a:p>
          <a:p>
            <a:pPr>
              <a:defRPr/>
            </a:pPr>
            <a:endParaRPr lang="en-US" dirty="0"/>
          </a:p>
          <a:p>
            <a:pPr marL="228600" indent="-228600">
              <a:defRPr/>
            </a:pPr>
            <a:r>
              <a:rPr lang="en-US" b="1" u="sng" dirty="0"/>
              <a:t>STATIONS:</a:t>
            </a:r>
          </a:p>
          <a:p>
            <a:pPr marL="228600" indent="-228600">
              <a:defRPr/>
            </a:pPr>
            <a:r>
              <a:rPr lang="en-US" dirty="0"/>
              <a:t>Concentration cards</a:t>
            </a:r>
          </a:p>
          <a:p>
            <a:pPr marL="228600" indent="-228600">
              <a:defRPr/>
            </a:pPr>
            <a:r>
              <a:rPr lang="en-US" dirty="0"/>
              <a:t>Representing Numbers in 3 different ways</a:t>
            </a:r>
          </a:p>
          <a:p>
            <a:pPr marL="228600" indent="-228600">
              <a:defRPr/>
            </a:pPr>
            <a:r>
              <a:rPr lang="en-US" dirty="0" err="1"/>
              <a:t>Unifix</a:t>
            </a:r>
            <a:r>
              <a:rPr lang="en-US" dirty="0"/>
              <a:t> towers</a:t>
            </a:r>
          </a:p>
          <a:p>
            <a:pPr marL="228600" indent="-228600">
              <a:defRPr/>
            </a:pPr>
            <a:r>
              <a:rPr lang="en-US" dirty="0"/>
              <a:t>Facts of five</a:t>
            </a:r>
          </a:p>
          <a:p>
            <a:pPr marL="228600" indent="-228600">
              <a:defRPr/>
            </a:pPr>
            <a:r>
              <a:rPr lang="en-US" dirty="0"/>
              <a:t>Shake five and spill</a:t>
            </a:r>
          </a:p>
          <a:p>
            <a:pPr marL="228600" indent="-228600">
              <a:defRPr/>
            </a:pPr>
            <a:r>
              <a:rPr lang="en-US" dirty="0"/>
              <a:t>Five frame flash</a:t>
            </a:r>
          </a:p>
          <a:p>
            <a:pPr>
              <a:defRPr/>
            </a:pPr>
            <a:endParaRPr lang="en-US" dirty="0"/>
          </a:p>
        </p:txBody>
      </p:sp>
      <p:sp>
        <p:nvSpPr>
          <p:cNvPr id="49156" name="Slide Number Placeholder 3">
            <a:extLst>
              <a:ext uri="{FF2B5EF4-FFF2-40B4-BE49-F238E27FC236}">
                <a16:creationId xmlns:a16="http://schemas.microsoft.com/office/drawing/2014/main" id="{E417FB1D-9FAA-5A22-7E70-EE7938C24138}"/>
              </a:ext>
            </a:extLst>
          </p:cNvPr>
          <p:cNvSpPr>
            <a:spLocks noGrp="1"/>
          </p:cNvSpPr>
          <p:nvPr>
            <p:ph type="sldNum" sz="quarter" idx="5"/>
          </p:nvPr>
        </p:nvSpPr>
        <p:spPr>
          <a:noFill/>
        </p:spPr>
        <p:txBody>
          <a:bodyPr/>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eaLnBrk="1" hangingPunct="1"/>
            <a:fld id="{528C0D12-7650-364D-9E06-C45073661324}"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89F7BC3-D873-7D6F-5469-866C4B1B0D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C7951500-9C44-2A09-628C-EEB7173FB640}"/>
              </a:ext>
            </a:extLst>
          </p:cNvPr>
          <p:cNvSpPr>
            <a:spLocks noGrp="1"/>
          </p:cNvSpPr>
          <p:nvPr>
            <p:ph type="body" idx="1"/>
          </p:nvPr>
        </p:nvSpPr>
        <p:spPr>
          <a:noFill/>
        </p:spPr>
        <p:txBody>
          <a:bodyPr/>
          <a:lstStyle/>
          <a:p>
            <a:pPr eaLnBrk="1" hangingPunct="1"/>
            <a:r>
              <a:rPr lang="en-US" altLang="en-US" b="1">
                <a:cs typeface="Arial" panose="020B0604020202020204" pitchFamily="34" charset="0"/>
              </a:rPr>
              <a:t>8:50-8:55</a:t>
            </a:r>
          </a:p>
          <a:p>
            <a:pPr eaLnBrk="1" hangingPunct="1"/>
            <a:r>
              <a:rPr lang="en-US" altLang="en-US">
                <a:cs typeface="Arial" panose="020B0604020202020204" pitchFamily="34" charset="0"/>
              </a:rPr>
              <a:t>Take one minute to talk at your tables and be ready to share: What might someone want added to this list that would help them to be more productive in our session?  Or something they might be uncomfortable </a:t>
            </a:r>
          </a:p>
          <a:p>
            <a:pPr eaLnBrk="1" hangingPunct="1"/>
            <a:r>
              <a:rPr lang="en-US" altLang="en-US">
                <a:cs typeface="Arial" panose="020B0604020202020204" pitchFamily="34" charset="0"/>
              </a:rPr>
              <a:t>Add to poster paper</a:t>
            </a:r>
          </a:p>
          <a:p>
            <a:pPr eaLnBrk="1" hangingPunct="1"/>
            <a:endParaRPr lang="en-US" altLang="en-US">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A362440-FA82-B08F-7DC4-562DC95DF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3B244A57-043D-E9D9-DD48-38023176A277}"/>
              </a:ext>
            </a:extLst>
          </p:cNvPr>
          <p:cNvSpPr>
            <a:spLocks noGrp="1"/>
          </p:cNvSpPr>
          <p:nvPr>
            <p:ph type="body" idx="1"/>
          </p:nvPr>
        </p:nvSpPr>
        <p:spPr>
          <a:noFill/>
        </p:spPr>
        <p:txBody>
          <a:bodyPr/>
          <a:lstStyle/>
          <a:p>
            <a:r>
              <a:rPr lang="en-US" altLang="en-US" b="1">
                <a:cs typeface="Arial" panose="020B0604020202020204" pitchFamily="34" charset="0"/>
              </a:rPr>
              <a:t>12:35-12:45</a:t>
            </a:r>
          </a:p>
          <a:p>
            <a:r>
              <a:rPr lang="en-US" altLang="en-US">
                <a:cs typeface="Arial" panose="020B0604020202020204" pitchFamily="34" charset="0"/>
              </a:rPr>
              <a:t>Look at Kindergarten crosswalk documents pg. 6</a:t>
            </a:r>
          </a:p>
          <a:p>
            <a:r>
              <a:rPr lang="en-US" altLang="en-US" b="1">
                <a:cs typeface="Arial" panose="020B0604020202020204" pitchFamily="34" charset="0"/>
              </a:rPr>
              <a:t>Content that is different (Whole Group)</a:t>
            </a:r>
          </a:p>
          <a:p>
            <a:r>
              <a:rPr lang="en-US" altLang="en-US">
                <a:cs typeface="Arial" panose="020B0604020202020204" pitchFamily="34" charset="0"/>
              </a:rPr>
              <a:t>Turn &amp; tell you neighbor what the left side represents in the crosswalks.</a:t>
            </a:r>
          </a:p>
          <a:p>
            <a:r>
              <a:rPr lang="en-US" altLang="en-US">
                <a:cs typeface="Arial" panose="020B0604020202020204" pitchFamily="34" charset="0"/>
              </a:rPr>
              <a:t>Turn &amp; tell you neighbor what the right side represents in the crosswalks.</a:t>
            </a:r>
          </a:p>
          <a:p>
            <a:r>
              <a:rPr lang="en-US" altLang="en-US">
                <a:cs typeface="Arial" panose="020B0604020202020204" pitchFamily="34" charset="0"/>
              </a:rPr>
              <a:t>We are now going to look at the content that is different.  Content coming in to Kindergarten &amp; content leaving Kindergarten.  Feel free to use highlighters, sticky notes or just write in your documents.  </a:t>
            </a:r>
          </a:p>
          <a:p>
            <a:endParaRPr lang="en-US" altLang="en-US" b="1">
              <a:cs typeface="Arial" panose="020B0604020202020204" pitchFamily="34" charset="0"/>
            </a:endParaRPr>
          </a:p>
          <a:p>
            <a:r>
              <a:rPr lang="en-US" altLang="en-US" b="1">
                <a:cs typeface="Arial" panose="020B0604020202020204" pitchFamily="34" charset="0"/>
              </a:rPr>
              <a:t>12:45-1:10</a:t>
            </a:r>
          </a:p>
          <a:p>
            <a:r>
              <a:rPr lang="en-US" altLang="en-US">
                <a:cs typeface="Arial" panose="020B0604020202020204" pitchFamily="34" charset="0"/>
              </a:rPr>
              <a:t>If possible, in district groups or with partners: make a representation of the important points that you will need to take back to share with your other kindergarten teachers or with 1</a:t>
            </a:r>
            <a:r>
              <a:rPr lang="en-US" altLang="en-US" baseline="30000">
                <a:cs typeface="Arial" panose="020B0604020202020204" pitchFamily="34" charset="0"/>
              </a:rPr>
              <a:t>st</a:t>
            </a:r>
            <a:r>
              <a:rPr lang="en-US" altLang="en-US">
                <a:cs typeface="Arial" panose="020B0604020202020204" pitchFamily="34" charset="0"/>
              </a:rPr>
              <a:t> .  Feel free to use poster paper, note paper, colored paper on the tables.  </a:t>
            </a:r>
          </a:p>
          <a:p>
            <a:r>
              <a:rPr lang="en-US" altLang="en-US">
                <a:cs typeface="Arial" panose="020B0604020202020204" pitchFamily="34" charset="0"/>
              </a:rPr>
              <a:t>Warning * We will share these with each other in some way.  Pick out colored paper.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7DE140B-9422-10F0-8BE8-D8256F64C4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F10F4400-3054-FCE2-6627-88F9CEC0C0F0}"/>
              </a:ext>
            </a:extLst>
          </p:cNvPr>
          <p:cNvSpPr>
            <a:spLocks noGrp="1"/>
          </p:cNvSpPr>
          <p:nvPr>
            <p:ph type="body" idx="1"/>
          </p:nvPr>
        </p:nvSpPr>
        <p:spPr>
          <a:noFill/>
        </p:spPr>
        <p:txBody>
          <a:bodyPr/>
          <a:lstStyle/>
          <a:p>
            <a:r>
              <a:rPr lang="en-US" altLang="en-US">
                <a:cs typeface="Arial" panose="020B0604020202020204" pitchFamily="34" charset="0"/>
              </a:rPr>
              <a:t>1:15-1:30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55D2D62-17C9-FAA5-511E-F4EA61AA1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3240EF56-4AD4-4F86-374C-DDC86D52541D}"/>
              </a:ext>
            </a:extLst>
          </p:cNvPr>
          <p:cNvSpPr>
            <a:spLocks noGrp="1"/>
          </p:cNvSpPr>
          <p:nvPr>
            <p:ph type="body" idx="1"/>
          </p:nvPr>
        </p:nvSpPr>
        <p:spPr>
          <a:noFill/>
        </p:spPr>
        <p:txBody>
          <a:bodyPr/>
          <a:lstStyle/>
          <a:p>
            <a:pPr marL="228600" indent="-228600"/>
            <a:r>
              <a:rPr lang="en-US" altLang="en-US" b="1">
                <a:cs typeface="Arial" panose="020B0604020202020204" pitchFamily="34" charset="0"/>
              </a:rPr>
              <a:t>1:30 – 1:40  Dot plate activity.</a:t>
            </a:r>
          </a:p>
          <a:p>
            <a:pPr marL="228600" indent="-228600"/>
            <a:r>
              <a:rPr lang="en-US" altLang="en-US">
                <a:cs typeface="Arial" panose="020B0604020202020204" pitchFamily="34" charset="0"/>
              </a:rPr>
              <a:t>At 3 yrs: children can distinguish between collections of one or more objects.</a:t>
            </a:r>
          </a:p>
          <a:p>
            <a:pPr marL="228600" indent="-228600"/>
            <a:r>
              <a:rPr lang="en-US" altLang="en-US">
                <a:cs typeface="Arial" panose="020B0604020202020204" pitchFamily="34" charset="0"/>
              </a:rPr>
              <a:t>At 4: distinguish two, then three specifically &amp; recognize collections up to four</a:t>
            </a:r>
          </a:p>
          <a:p>
            <a:pPr marL="228600" indent="-228600"/>
            <a:r>
              <a:rPr lang="en-US" altLang="en-US">
                <a:cs typeface="Arial" panose="020B0604020202020204" pitchFamily="34" charset="0"/>
              </a:rPr>
              <a:t>	This is when subitizing&amp; counting become connected</a:t>
            </a:r>
          </a:p>
          <a:p>
            <a:pPr marL="228600" indent="-228600"/>
            <a:endParaRPr lang="en-US" altLang="en-US">
              <a:cs typeface="Arial" panose="020B0604020202020204" pitchFamily="34" charset="0"/>
            </a:endParaRPr>
          </a:p>
          <a:p>
            <a:pPr marL="228600" indent="-228600"/>
            <a:r>
              <a:rPr lang="en-US" altLang="en-US">
                <a:cs typeface="Arial" panose="020B0604020202020204" pitchFamily="34" charset="0"/>
              </a:rPr>
              <a:t>Benefits</a:t>
            </a:r>
          </a:p>
          <a:p>
            <a:pPr marL="228600" indent="-228600"/>
            <a:r>
              <a:rPr lang="en-US" altLang="en-US">
                <a:cs typeface="Arial" panose="020B0604020202020204" pitchFamily="34" charset="0"/>
              </a:rPr>
              <a:t>*different arrangements suggest different views of that number</a:t>
            </a:r>
          </a:p>
          <a:p>
            <a:pPr marL="228600" indent="-228600"/>
            <a:endParaRPr lang="en-US" altLang="en-US">
              <a:cs typeface="Arial" panose="020B0604020202020204" pitchFamily="34" charset="0"/>
            </a:endParaRPr>
          </a:p>
          <a:p>
            <a:pPr marL="228600" indent="-228600"/>
            <a:r>
              <a:rPr lang="en-US" altLang="en-US" b="1" u="sng">
                <a:cs typeface="Arial" panose="020B0604020202020204" pitchFamily="34" charset="0"/>
              </a:rPr>
              <a:t>1:40 – 2:05  Overview &amp; Identify Standards</a:t>
            </a:r>
            <a:endParaRPr lang="en-US" altLang="en-US">
              <a:cs typeface="Arial" panose="020B0604020202020204" pitchFamily="34" charset="0"/>
            </a:endParaRPr>
          </a:p>
          <a:p>
            <a:pPr marL="228600" indent="-228600"/>
            <a:endParaRPr lang="en-US" altLang="en-US">
              <a:cs typeface="Arial" panose="020B0604020202020204" pitchFamily="34" charset="0"/>
            </a:endParaRPr>
          </a:p>
          <a:p>
            <a:pPr marL="228600" indent="-228600"/>
            <a:r>
              <a:rPr lang="en-US" altLang="en-US" b="1">
                <a:cs typeface="Arial" panose="020B0604020202020204" pitchFamily="34" charset="0"/>
              </a:rPr>
              <a:t>2:05-2:20</a:t>
            </a:r>
            <a:r>
              <a:rPr lang="en-US" altLang="en-US">
                <a:cs typeface="Arial" panose="020B0604020202020204" pitchFamily="34" charset="0"/>
              </a:rPr>
              <a:t>:  Read Clements article.  Pay attention to things that you need to be careful of when implementing subitizing activities in your classroom.</a:t>
            </a:r>
          </a:p>
          <a:p>
            <a:pPr marL="228600" indent="-228600"/>
            <a:r>
              <a:rPr lang="en-US" altLang="en-US">
                <a:cs typeface="Arial" panose="020B0604020202020204" pitchFamily="34" charset="0"/>
              </a:rPr>
              <a:t>2:20-2:30:  Process with groups of 2 or 3.  I heard….</a:t>
            </a:r>
          </a:p>
          <a:p>
            <a:pPr marL="228600" indent="-228600"/>
            <a:endParaRPr lang="en-US" altLang="en-US">
              <a:cs typeface="Arial" panose="020B0604020202020204" pitchFamily="34" charset="0"/>
            </a:endParaRPr>
          </a:p>
          <a:p>
            <a:pPr marL="228600" indent="-228600"/>
            <a:r>
              <a:rPr lang="en-US" altLang="en-US">
                <a:cs typeface="Arial" panose="020B0604020202020204" pitchFamily="34" charset="0"/>
              </a:rPr>
              <a:t>2:30-2:45  Dot plate activities sheet in activity section</a:t>
            </a:r>
          </a:p>
          <a:p>
            <a:pPr marL="228600" indent="-228600"/>
            <a:endParaRPr lang="en-US" altLang="en-US">
              <a:cs typeface="Arial" panose="020B0604020202020204" pitchFamily="34" charset="0"/>
            </a:endParaRPr>
          </a:p>
          <a:p>
            <a:pPr marL="228600" indent="-228600"/>
            <a:endParaRPr lang="en-US" altLang="en-US" b="1">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AB90839-5045-E239-E867-3B839B0D4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7969D305-44A8-4D06-4554-4F11264D8958}"/>
              </a:ext>
            </a:extLst>
          </p:cNvPr>
          <p:cNvSpPr>
            <a:spLocks noGrp="1"/>
          </p:cNvSpPr>
          <p:nvPr>
            <p:ph type="body" idx="1"/>
          </p:nvPr>
        </p:nvSpPr>
        <p:spPr>
          <a:noFill/>
        </p:spPr>
        <p:txBody>
          <a:bodyPr/>
          <a:lstStyle/>
          <a:p>
            <a:r>
              <a:rPr lang="en-US" altLang="en-US" b="1">
                <a:cs typeface="Arial" panose="020B0604020202020204" pitchFamily="34" charset="0"/>
              </a:rPr>
              <a:t>2:45-2:50</a:t>
            </a:r>
          </a:p>
          <a:p>
            <a:endParaRPr lang="en-US" altLang="en-US">
              <a:cs typeface="Arial" panose="020B0604020202020204" pitchFamily="34" charset="0"/>
            </a:endParaRPr>
          </a:p>
          <a:p>
            <a:endParaRPr lang="en-US" altLang="en-US">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691F524-D4AB-E8C0-1C05-F693EE188EB9}"/>
              </a:ext>
            </a:extLst>
          </p:cNvPr>
          <p:cNvSpPr txBox="1">
            <a:spLocks noGrp="1" noChangeArrowheads="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923925" eaLnBrk="0" hangingPunct="0">
              <a:defRPr>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1C46E2E5-F3DB-8B4D-8C56-C03699E0584A}" type="slidenum">
              <a:rPr lang="en-US" altLang="en-US" sz="1200"/>
              <a:pPr algn="r" eaLnBrk="1" hangingPunct="1">
                <a:spcBef>
                  <a:spcPct val="0"/>
                </a:spcBef>
                <a:buClrTx/>
                <a:buSzTx/>
                <a:buFontTx/>
                <a:buNone/>
              </a:pPr>
              <a:t>24</a:t>
            </a:fld>
            <a:endParaRPr lang="en-US" altLang="en-US" sz="1200"/>
          </a:p>
        </p:txBody>
      </p:sp>
      <p:sp>
        <p:nvSpPr>
          <p:cNvPr id="54275" name="Rectangle 2">
            <a:extLst>
              <a:ext uri="{FF2B5EF4-FFF2-40B4-BE49-F238E27FC236}">
                <a16:creationId xmlns:a16="http://schemas.microsoft.com/office/drawing/2014/main" id="{10EA7401-3504-84F3-35F4-A09BE32CC9B6}"/>
              </a:ext>
            </a:extLst>
          </p:cNvPr>
          <p:cNvSpPr>
            <a:spLocks noGrp="1" noRot="1" noChangeAspect="1" noChangeArrowheads="1" noTextEdit="1"/>
          </p:cNvSpPr>
          <p:nvPr>
            <p:ph type="sldImg"/>
          </p:nvPr>
        </p:nvSpPr>
        <p:spPr bwMode="auto">
          <a:xfrm>
            <a:off x="1119188" y="696913"/>
            <a:ext cx="4648200" cy="3486150"/>
          </a:xfrm>
          <a:solidFill>
            <a:srgbClr val="FFFFFF"/>
          </a:solidFill>
          <a:ln>
            <a:solidFill>
              <a:srgbClr val="000000"/>
            </a:solidFill>
            <a:miter lim="800000"/>
            <a:headEnd/>
            <a:tailEnd/>
          </a:ln>
        </p:spPr>
      </p:sp>
      <p:sp>
        <p:nvSpPr>
          <p:cNvPr id="54276" name="Rectangle 3">
            <a:extLst>
              <a:ext uri="{FF2B5EF4-FFF2-40B4-BE49-F238E27FC236}">
                <a16:creationId xmlns:a16="http://schemas.microsoft.com/office/drawing/2014/main" id="{D642934C-30A3-6E06-539E-D597705ACB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defTabSz="914400">
              <a:spcBef>
                <a:spcPct val="0"/>
              </a:spcBef>
            </a:pPr>
            <a:r>
              <a:rPr lang="en-US" altLang="en-US">
                <a:latin typeface="Arial" panose="020B0604020202020204" pitchFamily="34" charset="0"/>
                <a:cs typeface="Arial" panose="020B0604020202020204" pitchFamily="34" charset="0"/>
              </a:rPr>
              <a:t>First, as we have discussed in the overview session, we need to pay attention to what tasks we select because the nature of the tasks will</a:t>
            </a:r>
          </a:p>
          <a:p>
            <a:pPr defTabSz="914400">
              <a:spcBef>
                <a:spcPct val="0"/>
              </a:spcBef>
            </a:pPr>
            <a:r>
              <a:rPr lang="en-US" altLang="en-US">
                <a:latin typeface="Arial" panose="020B0604020202020204" pitchFamily="34" charset="0"/>
                <a:cs typeface="Arial" panose="020B0604020202020204" pitchFamily="34" charset="0"/>
              </a:rPr>
              <a:t> impact student achievement, but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C4ADAD3-5BF5-7278-887A-C7E7ADBEE3B0}"/>
              </a:ext>
            </a:extLst>
          </p:cNvPr>
          <p:cNvSpPr txBox="1">
            <a:spLocks noGrp="1" noChangeArrowheads="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923925" eaLnBrk="0" hangingPunct="0">
              <a:defRPr>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12229ADC-6BCE-1742-A4C7-3307BEDA3AA0}" type="slidenum">
              <a:rPr lang="en-US" altLang="en-US" sz="1200"/>
              <a:pPr algn="r" eaLnBrk="1" hangingPunct="1">
                <a:spcBef>
                  <a:spcPct val="0"/>
                </a:spcBef>
                <a:buClrTx/>
                <a:buSzTx/>
                <a:buFontTx/>
                <a:buNone/>
              </a:pPr>
              <a:t>25</a:t>
            </a:fld>
            <a:endParaRPr lang="en-US" altLang="en-US" sz="1200"/>
          </a:p>
        </p:txBody>
      </p:sp>
      <p:sp>
        <p:nvSpPr>
          <p:cNvPr id="55299" name="Rectangle 2">
            <a:extLst>
              <a:ext uri="{FF2B5EF4-FFF2-40B4-BE49-F238E27FC236}">
                <a16:creationId xmlns:a16="http://schemas.microsoft.com/office/drawing/2014/main" id="{018F76D0-3E9C-BA57-289A-E852BB303C88}"/>
              </a:ext>
            </a:extLst>
          </p:cNvPr>
          <p:cNvSpPr>
            <a:spLocks noGrp="1" noRot="1" noChangeAspect="1" noChangeArrowheads="1" noTextEdit="1"/>
          </p:cNvSpPr>
          <p:nvPr>
            <p:ph type="sldImg"/>
          </p:nvPr>
        </p:nvSpPr>
        <p:spPr bwMode="auto">
          <a:xfrm>
            <a:off x="11191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5C6ABA9F-45A6-482C-C3C5-390508C82898}"/>
              </a:ext>
            </a:extLst>
          </p:cNvPr>
          <p:cNvSpPr>
            <a:spLocks noGrp="1" noChangeArrowheads="1"/>
          </p:cNvSpPr>
          <p:nvPr>
            <p:ph type="body" idx="1"/>
          </p:nvPr>
        </p:nvSpPr>
        <p:spPr>
          <a:noFill/>
        </p:spPr>
        <p:txBody>
          <a:bodyPr/>
          <a:lstStyle/>
          <a:p>
            <a:pPr defTabSz="914400">
              <a:spcBef>
                <a:spcPct val="0"/>
              </a:spcBef>
            </a:pPr>
            <a:r>
              <a:rPr lang="en-US" altLang="en-US">
                <a:latin typeface="Arial" panose="020B0604020202020204" pitchFamily="34" charset="0"/>
                <a:cs typeface="Arial" panose="020B0604020202020204" pitchFamily="34" charset="0"/>
              </a:rPr>
              <a:t>Having good tasks is only part of the story, how a teacher uses the task can significantly impact  students</a:t>
            </a:r>
            <a:r>
              <a:rPr lang="ja-JP" altLang="en-US">
                <a:latin typeface="Arial" panose="020B0604020202020204" pitchFamily="34" charset="0"/>
                <a:cs typeface="Arial" panose="020B0604020202020204" pitchFamily="34" charset="0"/>
              </a:rPr>
              <a:t>’</a:t>
            </a:r>
            <a:r>
              <a:rPr lang="en-US" altLang="ja-JP">
                <a:latin typeface="Arial" panose="020B0604020202020204" pitchFamily="34" charset="0"/>
                <a:cs typeface="Arial" panose="020B0604020202020204" pitchFamily="34" charset="0"/>
              </a:rPr>
              <a:t> learning </a:t>
            </a:r>
          </a:p>
          <a:p>
            <a:pPr defTabSz="914400">
              <a:spcBef>
                <a:spcPct val="0"/>
              </a:spcBef>
            </a:pPr>
            <a:r>
              <a:rPr lang="en-US" altLang="en-US">
                <a:latin typeface="Arial" panose="020B0604020202020204" pitchFamily="34" charset="0"/>
                <a:cs typeface="Arial" panose="020B0604020202020204" pitchFamily="34" charset="0"/>
              </a:rPr>
              <a:t>opportunity </a:t>
            </a:r>
          </a:p>
          <a:p>
            <a:pPr defTabSz="914400">
              <a:spcBef>
                <a:spcPct val="0"/>
              </a:spcBef>
            </a:pPr>
            <a:r>
              <a:rPr lang="en-US" altLang="en-US" sz="1300">
                <a:latin typeface="Arial" panose="020B0604020202020204" pitchFamily="34" charset="0"/>
                <a:cs typeface="Arial" panose="020B0604020202020204" pitchFamily="34" charset="0"/>
              </a:rPr>
              <a:t>Tasks are important, but teachers also matter! </a:t>
            </a:r>
          </a:p>
          <a:p>
            <a:pPr defTabSz="914400">
              <a:spcBef>
                <a:spcPct val="0"/>
              </a:spcBef>
            </a:pPr>
            <a:r>
              <a:rPr lang="en-US" altLang="en-US" sz="1300">
                <a:latin typeface="Arial" panose="020B0604020202020204" pitchFamily="34" charset="0"/>
                <a:cs typeface="Arial" panose="020B0604020202020204" pitchFamily="34" charset="0"/>
              </a:rPr>
              <a:t>Teacher actions and reactions, that is their instructional decisions in the classroom, …</a:t>
            </a:r>
          </a:p>
          <a:p>
            <a:pPr defTabSz="914400">
              <a:spcBef>
                <a:spcPct val="0"/>
              </a:spcBef>
            </a:pPr>
            <a:r>
              <a:rPr lang="en-US" altLang="en-US" sz="1300">
                <a:latin typeface="Arial" panose="020B0604020202020204" pitchFamily="34" charset="0"/>
                <a:cs typeface="Arial" panose="020B0604020202020204" pitchFamily="34" charset="0"/>
              </a:rPr>
              <a:t>	influence the </a:t>
            </a:r>
            <a:r>
              <a:rPr lang="en-US" altLang="en-US" sz="1300" i="1">
                <a:latin typeface="Arial" panose="020B0604020202020204" pitchFamily="34" charset="0"/>
                <a:cs typeface="Arial" panose="020B0604020202020204" pitchFamily="34" charset="0"/>
              </a:rPr>
              <a:t>nature and extent of student engagement</a:t>
            </a:r>
            <a:r>
              <a:rPr lang="en-US" altLang="en-US" sz="1300">
                <a:latin typeface="Arial" panose="020B0604020202020204" pitchFamily="34" charset="0"/>
                <a:cs typeface="Arial" panose="020B0604020202020204" pitchFamily="34" charset="0"/>
              </a:rPr>
              <a:t> with challenging tasks,</a:t>
            </a:r>
          </a:p>
          <a:p>
            <a:pPr defTabSz="914400">
              <a:spcBef>
                <a:spcPct val="0"/>
              </a:spcBef>
            </a:pPr>
            <a:r>
              <a:rPr lang="en-US" altLang="en-US" sz="1300">
                <a:latin typeface="Arial" panose="020B0604020202020204" pitchFamily="34" charset="0"/>
                <a:cs typeface="Arial" panose="020B0604020202020204" pitchFamily="34" charset="0"/>
              </a:rPr>
              <a:t> and  </a:t>
            </a:r>
          </a:p>
          <a:p>
            <a:pPr defTabSz="914400">
              <a:spcBef>
                <a:spcPct val="0"/>
              </a:spcBef>
            </a:pPr>
            <a:r>
              <a:rPr lang="en-US" altLang="en-US" sz="1300">
                <a:latin typeface="Arial" panose="020B0604020202020204" pitchFamily="34" charset="0"/>
                <a:cs typeface="Arial" panose="020B0604020202020204" pitchFamily="34" charset="0"/>
              </a:rPr>
              <a:t>	effect </a:t>
            </a:r>
            <a:r>
              <a:rPr lang="en-US" altLang="en-US" sz="1300" i="1">
                <a:latin typeface="Arial" panose="020B0604020202020204" pitchFamily="34" charset="0"/>
                <a:cs typeface="Arial" panose="020B0604020202020204" pitchFamily="34" charset="0"/>
              </a:rPr>
              <a:t>students</a:t>
            </a:r>
            <a:r>
              <a:rPr lang="ja-JP" altLang="en-US" sz="1300" i="1">
                <a:latin typeface="Arial" panose="020B0604020202020204" pitchFamily="34" charset="0"/>
                <a:cs typeface="Arial" panose="020B0604020202020204" pitchFamily="34" charset="0"/>
              </a:rPr>
              <a:t>’</a:t>
            </a:r>
            <a:r>
              <a:rPr lang="en-US" altLang="ja-JP" sz="1300" i="1">
                <a:latin typeface="Arial" panose="020B0604020202020204" pitchFamily="34" charset="0"/>
                <a:cs typeface="Arial" panose="020B0604020202020204" pitchFamily="34" charset="0"/>
              </a:rPr>
              <a:t> opportunities to learn</a:t>
            </a:r>
            <a:r>
              <a:rPr lang="en-US" altLang="ja-JP" sz="1300">
                <a:latin typeface="Arial" panose="020B0604020202020204" pitchFamily="34" charset="0"/>
                <a:cs typeface="Arial" panose="020B0604020202020204" pitchFamily="34" charset="0"/>
              </a:rPr>
              <a:t> from and through task engagement.  In particular, the way teachers choose to use tasks can significantly influence the opportunities students have to develop skills associated with the mathematical practices.</a:t>
            </a:r>
            <a:endParaRPr lang="en-US" altLang="en-US" sz="130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8A632-9EEA-FC4D-8B2C-25764BB79521}" type="slidenum">
              <a:rPr lang="en-US" altLang="en-US" smtClean="0"/>
              <a:pPr/>
              <a:t>26</a:t>
            </a:fld>
            <a:endParaRPr lang="en-US" altLang="en-US"/>
          </a:p>
        </p:txBody>
      </p:sp>
    </p:spTree>
    <p:extLst>
      <p:ext uri="{BB962C8B-B14F-4D97-AF65-F5344CB8AC3E}">
        <p14:creationId xmlns:p14="http://schemas.microsoft.com/office/powerpoint/2010/main" val="3672786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D210F04-93BD-0B65-4836-F2BA2A3D0F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C87AFD3F-71BF-B69D-D49E-B9D8F39A0458}"/>
              </a:ext>
            </a:extLst>
          </p:cNvPr>
          <p:cNvSpPr>
            <a:spLocks noGrp="1"/>
          </p:cNvSpPr>
          <p:nvPr>
            <p:ph type="body" idx="1"/>
          </p:nvPr>
        </p:nvSpPr>
        <p:spPr>
          <a:noFill/>
        </p:spPr>
        <p:txBody>
          <a:bodyPr/>
          <a:lstStyle/>
          <a:p>
            <a:pPr eaLnBrk="1" hangingPunct="1">
              <a:spcBef>
                <a:spcPct val="20000"/>
              </a:spcBef>
              <a:buClr>
                <a:srgbClr val="4F3B41"/>
              </a:buClr>
              <a:buSzPct val="70000"/>
              <a:buFont typeface="Wingdings" pitchFamily="2" charset="2"/>
              <a:buChar char="§"/>
            </a:pPr>
            <a:r>
              <a:rPr lang="en-US" altLang="en-US">
                <a:cs typeface="Arial" panose="020B0604020202020204" pitchFamily="34" charset="0"/>
              </a:rPr>
              <a:t>As fill out Ticket out Door keep today’s goals in mind.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22A4D02-1CA3-3E03-04B3-00B17CAD3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32EE06F6-5C64-8633-F86B-4401407100CB}"/>
              </a:ext>
            </a:extLst>
          </p:cNvPr>
          <p:cNvSpPr>
            <a:spLocks noGrp="1"/>
          </p:cNvSpPr>
          <p:nvPr>
            <p:ph type="body" idx="1"/>
          </p:nvPr>
        </p:nvSpPr>
        <p:spPr>
          <a:noFill/>
        </p:spPr>
        <p:txBody>
          <a:bodyPr/>
          <a:lstStyle/>
          <a:p>
            <a:r>
              <a:rPr lang="en-US" altLang="en-US" b="1">
                <a:cs typeface="Arial" panose="020B0604020202020204" pitchFamily="34" charset="0"/>
              </a:rPr>
              <a:t>8:55-9:00</a:t>
            </a:r>
          </a:p>
          <a:p>
            <a:r>
              <a:rPr lang="en-US" altLang="en-US" b="1">
                <a:cs typeface="Arial" panose="020B0604020202020204" pitchFamily="34" charset="0"/>
              </a:rPr>
              <a:t>Turn &amp; talk to a neighbor: Based on these goals, what do you think someone from the back of the room will take back and use in their classroom?</a:t>
            </a:r>
          </a:p>
          <a:p>
            <a:endParaRPr lang="en-US" altLang="en-US" b="1">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7601324-825E-593A-4EB8-ADE66F2E18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7B7F5BB0-5B97-15F7-C805-F78E9B03248A}"/>
              </a:ext>
            </a:extLst>
          </p:cNvPr>
          <p:cNvSpPr>
            <a:spLocks noGrp="1"/>
          </p:cNvSpPr>
          <p:nvPr>
            <p:ph type="body" idx="1"/>
          </p:nvPr>
        </p:nvSpPr>
        <p:spPr>
          <a:noFill/>
        </p:spPr>
        <p:txBody>
          <a:bodyPr/>
          <a:lstStyle/>
          <a:p>
            <a:pPr>
              <a:lnSpc>
                <a:spcPct val="80000"/>
              </a:lnSpc>
            </a:pPr>
            <a:r>
              <a:rPr lang="en-US" altLang="en-US" sz="900" b="1">
                <a:cs typeface="Arial" panose="020B0604020202020204" pitchFamily="34" charset="0"/>
              </a:rPr>
              <a:t>9:00-9:30</a:t>
            </a:r>
          </a:p>
          <a:p>
            <a:pPr>
              <a:lnSpc>
                <a:spcPct val="80000"/>
              </a:lnSpc>
            </a:pPr>
            <a:r>
              <a:rPr lang="en-US" altLang="en-US" sz="900">
                <a:cs typeface="Arial" panose="020B0604020202020204" pitchFamily="34" charset="0"/>
              </a:rPr>
              <a:t>We will be looking at our documents today in depth, but want to engage you in a task you can take back to your class that demonstrates the essence of what the CCSS are about. </a:t>
            </a:r>
          </a:p>
          <a:p>
            <a:pPr>
              <a:lnSpc>
                <a:spcPct val="80000"/>
              </a:lnSpc>
            </a:pPr>
            <a:r>
              <a:rPr lang="en-US" altLang="en-US" sz="900" b="1">
                <a:cs typeface="Arial" panose="020B0604020202020204" pitchFamily="34" charset="0"/>
              </a:rPr>
              <a:t>LAUNCH:   Practice with buttons each partner &amp; give support.  May need to do this on several occasions with students.  (3 min)</a:t>
            </a:r>
            <a:endParaRPr lang="en-US" altLang="en-US" sz="900">
              <a:cs typeface="Arial" panose="020B0604020202020204" pitchFamily="34" charset="0"/>
            </a:endParaRPr>
          </a:p>
          <a:p>
            <a:pPr>
              <a:lnSpc>
                <a:spcPct val="80000"/>
              </a:lnSpc>
            </a:pPr>
            <a:r>
              <a:rPr lang="en-US" altLang="en-US" sz="900" b="1">
                <a:cs typeface="Arial" panose="020B0604020202020204" pitchFamily="34" charset="0"/>
              </a:rPr>
              <a:t>EXPLORE:  (7 min)</a:t>
            </a:r>
          </a:p>
          <a:p>
            <a:pPr>
              <a:lnSpc>
                <a:spcPct val="80000"/>
              </a:lnSpc>
              <a:buFontTx/>
              <a:buChar char="•"/>
            </a:pPr>
            <a:r>
              <a:rPr lang="en-US" altLang="en-US" sz="900">
                <a:cs typeface="Arial" panose="020B0604020202020204" pitchFamily="34" charset="0"/>
              </a:rPr>
              <a:t>Red partner roll die&amp; make a set of buttons on your side that equals you rolled (Support your partner)</a:t>
            </a:r>
          </a:p>
          <a:p>
            <a:pPr>
              <a:lnSpc>
                <a:spcPct val="80000"/>
              </a:lnSpc>
              <a:buFontTx/>
              <a:buChar char="•"/>
            </a:pPr>
            <a:r>
              <a:rPr lang="en-US" altLang="en-US" sz="900">
                <a:cs typeface="Arial" panose="020B0604020202020204" pitchFamily="34" charset="0"/>
              </a:rPr>
              <a:t>Blue partner roll die&amp; make a set of buttons on your side that equals you rolled</a:t>
            </a:r>
          </a:p>
          <a:p>
            <a:pPr>
              <a:lnSpc>
                <a:spcPct val="80000"/>
              </a:lnSpc>
              <a:buFontTx/>
              <a:buChar char="•"/>
            </a:pPr>
            <a:r>
              <a:rPr lang="en-US" altLang="en-US" sz="900">
                <a:cs typeface="Arial" panose="020B0604020202020204" pitchFamily="34" charset="0"/>
              </a:rPr>
              <a:t>Blue partner on your paper: pick up the red marker &amp; write the number of buttons on the red side             </a:t>
            </a:r>
          </a:p>
          <a:p>
            <a:pPr>
              <a:lnSpc>
                <a:spcPct val="80000"/>
              </a:lnSpc>
            </a:pPr>
            <a:r>
              <a:rPr lang="en-US" altLang="en-US" sz="900">
                <a:cs typeface="Arial" panose="020B0604020202020204" pitchFamily="34" charset="0"/>
              </a:rPr>
              <a:t>                                                 pick up the blue marker &amp; write the number of buttons on the blue side</a:t>
            </a:r>
          </a:p>
          <a:p>
            <a:pPr>
              <a:lnSpc>
                <a:spcPct val="80000"/>
              </a:lnSpc>
            </a:pPr>
            <a:r>
              <a:rPr lang="en-US" altLang="en-US" sz="900">
                <a:cs typeface="Arial" panose="020B0604020202020204" pitchFamily="34" charset="0"/>
              </a:rPr>
              <a:t>Raise your hand if you know a way we can show joining , putting together, two sets?  </a:t>
            </a:r>
          </a:p>
          <a:p>
            <a:pPr>
              <a:lnSpc>
                <a:spcPct val="80000"/>
              </a:lnSpc>
              <a:buFontTx/>
              <a:buChar char="•"/>
            </a:pPr>
            <a:r>
              <a:rPr lang="en-US" altLang="en-US" sz="900">
                <a:cs typeface="Arial" panose="020B0604020202020204" pitchFamily="34" charset="0"/>
              </a:rPr>
              <a:t>Red partners: Make it fun “Whoosh” when you bring them together.</a:t>
            </a:r>
          </a:p>
          <a:p>
            <a:pPr>
              <a:lnSpc>
                <a:spcPct val="80000"/>
              </a:lnSpc>
              <a:buFontTx/>
              <a:buChar char="•"/>
            </a:pPr>
            <a:r>
              <a:rPr lang="en-US" altLang="en-US" sz="900">
                <a:cs typeface="Arial" panose="020B0604020202020204" pitchFamily="34" charset="0"/>
              </a:rPr>
              <a:t>Blue partners: Using the purple marker write the number of buttons you have total (all the buttons put together)</a:t>
            </a:r>
          </a:p>
          <a:p>
            <a:pPr>
              <a:lnSpc>
                <a:spcPct val="80000"/>
              </a:lnSpc>
            </a:pPr>
            <a:r>
              <a:rPr lang="en-US" altLang="en-US" sz="900">
                <a:cs typeface="Arial" panose="020B0604020202020204" pitchFamily="34" charset="0"/>
              </a:rPr>
              <a:t>				</a:t>
            </a:r>
          </a:p>
          <a:p>
            <a:pPr>
              <a:lnSpc>
                <a:spcPct val="80000"/>
              </a:lnSpc>
              <a:buFontTx/>
              <a:buChar char="•"/>
            </a:pPr>
            <a:r>
              <a:rPr lang="en-US" altLang="en-US" sz="900">
                <a:cs typeface="Arial" panose="020B0604020202020204" pitchFamily="34" charset="0"/>
              </a:rPr>
              <a:t>Repeat * We are going to do this for 2 min.  Record mention want to repeat until students are comfortable</a:t>
            </a:r>
          </a:p>
          <a:p>
            <a:pPr>
              <a:lnSpc>
                <a:spcPct val="80000"/>
              </a:lnSpc>
            </a:pPr>
            <a:r>
              <a:rPr lang="en-US" altLang="en-US" sz="900">
                <a:cs typeface="Arial" panose="020B0604020202020204" pitchFamily="34" charset="0"/>
              </a:rPr>
              <a:t>Have sets of students go up to record on chart paper during the 2 minutes</a:t>
            </a:r>
          </a:p>
          <a:p>
            <a:pPr>
              <a:lnSpc>
                <a:spcPct val="80000"/>
              </a:lnSpc>
            </a:pPr>
            <a:endParaRPr lang="en-US" altLang="en-US" sz="900">
              <a:cs typeface="Arial" panose="020B0604020202020204" pitchFamily="34" charset="0"/>
            </a:endParaRPr>
          </a:p>
          <a:p>
            <a:pPr>
              <a:lnSpc>
                <a:spcPct val="80000"/>
              </a:lnSpc>
            </a:pPr>
            <a:r>
              <a:rPr lang="en-US" altLang="en-US" sz="900" b="1">
                <a:cs typeface="Arial" panose="020B0604020202020204" pitchFamily="34" charset="0"/>
              </a:rPr>
              <a:t>5 min:</a:t>
            </a:r>
            <a:r>
              <a:rPr lang="en-US" altLang="en-US" sz="900">
                <a:cs typeface="Arial" panose="020B0604020202020204" pitchFamily="34" charset="0"/>
              </a:rPr>
              <a:t> Red &amp; blue buttons are called addends – say that with me ready  - say it with me in a low voice – say with me in a high voice</a:t>
            </a:r>
          </a:p>
          <a:p>
            <a:pPr>
              <a:lnSpc>
                <a:spcPct val="80000"/>
              </a:lnSpc>
            </a:pPr>
            <a:r>
              <a:rPr lang="en-US" altLang="en-US" sz="900">
                <a:cs typeface="Arial" panose="020B0604020202020204" pitchFamily="34" charset="0"/>
              </a:rPr>
              <a:t>Read rows of chart with several volunteers</a:t>
            </a:r>
          </a:p>
          <a:p>
            <a:pPr>
              <a:lnSpc>
                <a:spcPct val="80000"/>
              </a:lnSpc>
            </a:pPr>
            <a:r>
              <a:rPr lang="en-US" altLang="en-US" sz="900">
                <a:cs typeface="Arial" panose="020B0604020202020204" pitchFamily="34" charset="0"/>
              </a:rPr>
              <a:t>Demonstrate how to write entries as addition sentences</a:t>
            </a:r>
          </a:p>
          <a:p>
            <a:pPr>
              <a:lnSpc>
                <a:spcPct val="80000"/>
              </a:lnSpc>
              <a:buFontTx/>
              <a:buChar char="•"/>
            </a:pPr>
            <a:r>
              <a:rPr lang="en-US" altLang="en-US" sz="900">
                <a:cs typeface="Arial" panose="020B0604020202020204" pitchFamily="34" charset="0"/>
              </a:rPr>
              <a:t>Repeat again writing addition sentences</a:t>
            </a:r>
          </a:p>
          <a:p>
            <a:pPr>
              <a:lnSpc>
                <a:spcPct val="80000"/>
              </a:lnSpc>
            </a:pPr>
            <a:r>
              <a:rPr lang="en-US" altLang="en-US" sz="900">
                <a:cs typeface="Arial" panose="020B0604020202020204" pitchFamily="34" charset="0"/>
              </a:rPr>
              <a:t>3 + 4 = 7  and 4 + 3 = 7 using predictions</a:t>
            </a:r>
          </a:p>
          <a:p>
            <a:pPr>
              <a:lnSpc>
                <a:spcPct val="80000"/>
              </a:lnSpc>
            </a:pPr>
            <a:r>
              <a:rPr lang="en-US" altLang="en-US" sz="900">
                <a:cs typeface="Arial" panose="020B0604020202020204" pitchFamily="34" charset="0"/>
              </a:rPr>
              <a:t>2 + 5 = 7  and 5 + 2 = 7 using predictions</a:t>
            </a:r>
          </a:p>
          <a:p>
            <a:pPr>
              <a:lnSpc>
                <a:spcPct val="80000"/>
              </a:lnSpc>
            </a:pPr>
            <a:endParaRPr lang="en-US" altLang="en-US" sz="900">
              <a:cs typeface="Arial" panose="020B0604020202020204" pitchFamily="34" charset="0"/>
            </a:endParaRPr>
          </a:p>
          <a:p>
            <a:pPr>
              <a:lnSpc>
                <a:spcPct val="80000"/>
              </a:lnSpc>
            </a:pPr>
            <a:r>
              <a:rPr lang="en-US" altLang="en-US" sz="900" b="1">
                <a:cs typeface="Arial" panose="020B0604020202020204" pitchFamily="34" charset="0"/>
              </a:rPr>
              <a:t>5 min:  </a:t>
            </a:r>
            <a:r>
              <a:rPr lang="en-US" altLang="en-US" sz="900">
                <a:cs typeface="Arial" panose="020B0604020202020204" pitchFamily="34" charset="0"/>
              </a:rPr>
              <a:t>Handout </a:t>
            </a:r>
            <a:r>
              <a:rPr lang="en-US" altLang="en-US" sz="900" u="sng">
                <a:cs typeface="Arial" panose="020B0604020202020204" pitchFamily="34" charset="0"/>
              </a:rPr>
              <a:t>Sums to 10</a:t>
            </a:r>
            <a:r>
              <a:rPr lang="en-US" altLang="en-US" sz="900">
                <a:cs typeface="Arial" panose="020B0604020202020204" pitchFamily="34" charset="0"/>
              </a:rPr>
              <a:t> chart:  Use 2 + 5 = 7 number sentence</a:t>
            </a:r>
          </a:p>
          <a:p>
            <a:pPr>
              <a:lnSpc>
                <a:spcPct val="80000"/>
              </a:lnSpc>
            </a:pPr>
            <a:r>
              <a:rPr lang="en-US" altLang="en-US" sz="900">
                <a:cs typeface="Arial" panose="020B0604020202020204" pitchFamily="34" charset="0"/>
              </a:rPr>
              <a:t>Put your finger on the red 2 – this is the addend (number of red buttons you just used)</a:t>
            </a:r>
          </a:p>
          <a:p>
            <a:pPr>
              <a:lnSpc>
                <a:spcPct val="80000"/>
              </a:lnSpc>
            </a:pPr>
            <a:r>
              <a:rPr lang="en-US" altLang="en-US" sz="900">
                <a:cs typeface="Arial" panose="020B0604020202020204" pitchFamily="34" charset="0"/>
              </a:rPr>
              <a:t>Put your finger on the blue 5 – this is the addend (number of blue buttons you just used)</a:t>
            </a:r>
          </a:p>
          <a:p>
            <a:pPr>
              <a:lnSpc>
                <a:spcPct val="80000"/>
              </a:lnSpc>
            </a:pPr>
            <a:r>
              <a:rPr lang="en-US" altLang="en-US" sz="900">
                <a:cs typeface="Arial" panose="020B0604020202020204" pitchFamily="34" charset="0"/>
              </a:rPr>
              <a:t>Bring together and should be the total buttons (purple)</a:t>
            </a:r>
          </a:p>
          <a:p>
            <a:pPr>
              <a:lnSpc>
                <a:spcPct val="80000"/>
              </a:lnSpc>
            </a:pPr>
            <a:r>
              <a:rPr lang="en-US" altLang="en-US" sz="900">
                <a:cs typeface="Arial" panose="020B0604020202020204" pitchFamily="34" charset="0"/>
              </a:rPr>
              <a:t>   </a:t>
            </a:r>
            <a:endParaRPr lang="en-US" altLang="en-US" sz="900" b="1">
              <a:cs typeface="Arial" panose="020B0604020202020204" pitchFamily="34" charset="0"/>
            </a:endParaRPr>
          </a:p>
          <a:p>
            <a:pPr>
              <a:lnSpc>
                <a:spcPct val="80000"/>
              </a:lnSpc>
            </a:pPr>
            <a:r>
              <a:rPr lang="en-US" altLang="en-US" sz="900" b="1">
                <a:cs typeface="Arial" panose="020B0604020202020204" pitchFamily="34" charset="0"/>
              </a:rPr>
              <a:t>5 min Summary questions:  Process at tables and then share out.  ***Toughest piece.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8A4C3FC-1F7D-E6B9-D4A6-8392E7754F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4FBC110-D886-9030-740D-AC08A4D7C470}"/>
              </a:ext>
            </a:extLst>
          </p:cNvPr>
          <p:cNvSpPr>
            <a:spLocks noGrp="1"/>
          </p:cNvSpPr>
          <p:nvPr>
            <p:ph type="body" idx="1"/>
          </p:nvPr>
        </p:nvSpPr>
        <p:spPr>
          <a:noFill/>
        </p:spPr>
        <p:txBody>
          <a:bodyPr/>
          <a:lstStyle/>
          <a:p>
            <a:pPr defTabSz="914400" eaLnBrk="1" hangingPunct="1"/>
            <a:r>
              <a:rPr lang="en-US" altLang="en-US">
                <a:cs typeface="Arial" panose="020B0604020202020204" pitchFamily="34" charset="0"/>
              </a:rPr>
              <a:t>10:05-10:20  INFORMATION BURST</a:t>
            </a:r>
          </a:p>
          <a:p>
            <a:pPr defTabSz="914400" eaLnBrk="1" hangingPunct="1"/>
            <a:r>
              <a:rPr lang="en-US" altLang="en-US">
                <a:cs typeface="Arial" panose="020B0604020202020204" pitchFamily="34" charset="0"/>
              </a:rPr>
              <a:t>Natural developmental progressions: Children learn to crawl, walk, run, skip and jump.</a:t>
            </a:r>
          </a:p>
          <a:p>
            <a:pPr defTabSz="914400" eaLnBrk="1" hangingPunct="1"/>
            <a:r>
              <a:rPr lang="en-US" altLang="en-US" i="1">
                <a:cs typeface="Arial" panose="020B0604020202020204" pitchFamily="34" charset="0"/>
              </a:rPr>
              <a:t>Progressions allow teachers to build the mathematics of children- the thinking of children as it develops naturally – Doug Clements</a:t>
            </a:r>
            <a:r>
              <a:rPr lang="en-US" altLang="en-US">
                <a:cs typeface="Arial" panose="020B0604020202020204" pitchFamily="34" charset="0"/>
              </a:rPr>
              <a:t> </a:t>
            </a:r>
          </a:p>
          <a:p>
            <a:pPr defTabSz="914400" eaLnBrk="1" hangingPunct="1"/>
            <a:endParaRPr lang="en-US" altLang="en-US">
              <a:cs typeface="Arial" panose="020B0604020202020204" pitchFamily="34" charset="0"/>
            </a:endParaRPr>
          </a:p>
        </p:txBody>
      </p:sp>
      <p:sp>
        <p:nvSpPr>
          <p:cNvPr id="34820" name="Slide Number Placeholder 3">
            <a:extLst>
              <a:ext uri="{FF2B5EF4-FFF2-40B4-BE49-F238E27FC236}">
                <a16:creationId xmlns:a16="http://schemas.microsoft.com/office/drawing/2014/main" id="{C23AD613-7051-4ED3-FF6D-FC143162BCB7}"/>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923925" eaLnBrk="0" hangingPunct="0">
              <a:defRPr>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CB920A97-40A8-7340-AB6C-3B9818DF9EC1}" type="slidenum">
              <a:rPr lang="en-US" altLang="en-US" sz="1200"/>
              <a:pPr algn="r" eaLnBrk="1" hangingPunct="1">
                <a:spcBef>
                  <a:spcPct val="0"/>
                </a:spcBef>
                <a:buClrTx/>
                <a:buSzTx/>
                <a:buFontTx/>
                <a:buNone/>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6E1BD1B-3BF2-C9E4-BAAA-F3570F3221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0992499-5564-ED3D-1694-B1460BAF8750}"/>
              </a:ext>
            </a:extLst>
          </p:cNvPr>
          <p:cNvSpPr>
            <a:spLocks noGrp="1"/>
          </p:cNvSpPr>
          <p:nvPr>
            <p:ph type="body" idx="1"/>
          </p:nvPr>
        </p:nvSpPr>
        <p:spPr/>
        <p:txBody>
          <a:bodyPr/>
          <a:lstStyle/>
          <a:p>
            <a:pPr marL="171450" indent="-171450" eaLnBrk="1" hangingPunct="1">
              <a:spcBef>
                <a:spcPct val="0"/>
              </a:spcBef>
              <a:buFont typeface="Arial" pitchFamily="34" charset="0"/>
              <a:buChar char="•"/>
              <a:defRPr/>
            </a:pPr>
            <a:r>
              <a:rPr lang="en-US" dirty="0"/>
              <a:t>Eight standards / Span Grade levels</a:t>
            </a:r>
          </a:p>
          <a:p>
            <a:pPr marL="171450" indent="-171450" eaLnBrk="1" hangingPunct="1">
              <a:spcBef>
                <a:spcPct val="0"/>
              </a:spcBef>
              <a:buFont typeface="Arial" pitchFamily="34" charset="0"/>
              <a:buChar char="•"/>
              <a:defRPr/>
            </a:pPr>
            <a:r>
              <a:rPr lang="en-US" dirty="0"/>
              <a:t>Since they are defined as “standards” they are assessable </a:t>
            </a:r>
          </a:p>
          <a:p>
            <a:pPr marL="171450" indent="-171450" eaLnBrk="1" hangingPunct="1">
              <a:spcBef>
                <a:spcPct val="0"/>
              </a:spcBef>
              <a:buFont typeface="Arial" pitchFamily="34" charset="0"/>
              <a:buChar char="•"/>
              <a:defRPr/>
            </a:pPr>
            <a:r>
              <a:rPr lang="en-US" dirty="0"/>
              <a:t>This is a big change from our current standards where our assessments were a one to one correspondence – making the standards more of a checklist.</a:t>
            </a:r>
          </a:p>
          <a:p>
            <a:pPr marL="171450" indent="-171450" eaLnBrk="1" hangingPunct="1">
              <a:spcBef>
                <a:spcPct val="0"/>
              </a:spcBef>
              <a:buFont typeface="Arial" pitchFamily="34" charset="0"/>
              <a:buChar char="•"/>
              <a:defRPr/>
            </a:pPr>
            <a:r>
              <a:rPr lang="en-US" dirty="0"/>
              <a:t>Discuss briefly Impact on MEAP  - 2014/2015   *Highlight that they have the first group of students that will take the test.</a:t>
            </a:r>
          </a:p>
          <a:p>
            <a:pPr eaLnBrk="1" hangingPunct="1">
              <a:spcBef>
                <a:spcPct val="0"/>
              </a:spcBef>
              <a:defRPr/>
            </a:pPr>
            <a:endParaRPr lang="en-US" dirty="0"/>
          </a:p>
          <a:p>
            <a:pPr eaLnBrk="1" hangingPunct="1">
              <a:spcBef>
                <a:spcPct val="0"/>
              </a:spcBef>
              <a:defRPr/>
            </a:pPr>
            <a:r>
              <a:rPr lang="en-US" dirty="0"/>
              <a:t>Turn &amp; talk to your neighbor  </a:t>
            </a:r>
            <a:r>
              <a:rPr lang="en-US" b="1" dirty="0"/>
              <a:t>“Defend Jason </a:t>
            </a:r>
            <a:r>
              <a:rPr lang="en-US" b="1" dirty="0" err="1"/>
              <a:t>Zimba’s</a:t>
            </a:r>
            <a:r>
              <a:rPr lang="en-US" b="1" dirty="0"/>
              <a:t> argument that these are the “Habits of Mind” that we want our students to have when they leave school. </a:t>
            </a:r>
          </a:p>
          <a:p>
            <a:pPr eaLnBrk="1" hangingPunct="1">
              <a:spcBef>
                <a:spcPct val="0"/>
              </a:spcBef>
              <a:defRPr/>
            </a:pPr>
            <a:r>
              <a:rPr lang="en-US" b="1" dirty="0"/>
              <a:t>Again, ask for any clarifying questions.  </a:t>
            </a:r>
          </a:p>
        </p:txBody>
      </p:sp>
      <p:sp>
        <p:nvSpPr>
          <p:cNvPr id="35844" name="Slide Number Placeholder 3">
            <a:extLst>
              <a:ext uri="{FF2B5EF4-FFF2-40B4-BE49-F238E27FC236}">
                <a16:creationId xmlns:a16="http://schemas.microsoft.com/office/drawing/2014/main" id="{62C5FA0B-F49D-069D-A516-251A7F5C2082}"/>
              </a:ext>
            </a:extLst>
          </p:cNvPr>
          <p:cNvSpPr>
            <a:spLocks noGrp="1"/>
          </p:cNvSpPr>
          <p:nvPr>
            <p:ph type="sldNum" sz="quarter" idx="5"/>
          </p:nvPr>
        </p:nvSpPr>
        <p:spPr>
          <a:noFill/>
        </p:spPr>
        <p:txBody>
          <a:bodyPr/>
          <a:lstStyle>
            <a:lvl1pPr defTabSz="452438" eaLnBrk="0" hangingPunct="0">
              <a:defRPr>
                <a:solidFill>
                  <a:schemeClr val="tx1"/>
                </a:solidFill>
                <a:latin typeface="Arial" panose="020B0604020202020204" pitchFamily="34" charset="0"/>
                <a:ea typeface="MS PGothic" panose="020B0600070205080204" pitchFamily="34" charset="-128"/>
              </a:defRPr>
            </a:lvl1pPr>
            <a:lvl2pPr marL="742950" indent="-285750" defTabSz="452438" eaLnBrk="0" hangingPunct="0">
              <a:defRPr>
                <a:solidFill>
                  <a:schemeClr val="tx1"/>
                </a:solidFill>
                <a:latin typeface="Arial" panose="020B0604020202020204" pitchFamily="34" charset="0"/>
                <a:ea typeface="MS PGothic" panose="020B0600070205080204" pitchFamily="34" charset="-128"/>
              </a:defRPr>
            </a:lvl2pPr>
            <a:lvl3pPr marL="1143000" indent="-228600" defTabSz="452438" eaLnBrk="0" hangingPunct="0">
              <a:defRPr>
                <a:solidFill>
                  <a:schemeClr val="tx1"/>
                </a:solidFill>
                <a:latin typeface="Arial" panose="020B0604020202020204" pitchFamily="34" charset="0"/>
                <a:ea typeface="MS PGothic" panose="020B0600070205080204" pitchFamily="34" charset="-128"/>
              </a:defRPr>
            </a:lvl3pPr>
            <a:lvl4pPr marL="1600200" indent="-228600" defTabSz="452438" eaLnBrk="0" hangingPunct="0">
              <a:defRPr>
                <a:solidFill>
                  <a:schemeClr val="tx1"/>
                </a:solidFill>
                <a:latin typeface="Arial" panose="020B0604020202020204" pitchFamily="34" charset="0"/>
                <a:ea typeface="MS PGothic" panose="020B0600070205080204" pitchFamily="34" charset="-128"/>
              </a:defRPr>
            </a:lvl4pPr>
            <a:lvl5pPr marL="2057400" indent="-228600" defTabSz="452438" eaLnBrk="0" hangingPunct="0">
              <a:defRPr>
                <a:solidFill>
                  <a:schemeClr val="tx1"/>
                </a:solidFill>
                <a:latin typeface="Arial" panose="020B0604020202020204" pitchFamily="34" charset="0"/>
                <a:ea typeface="MS PGothic" panose="020B0600070205080204" pitchFamily="34" charset="-128"/>
              </a:defRPr>
            </a:lvl5pPr>
            <a:lvl6pPr marL="25146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2438"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eaLnBrk="1" hangingPunct="1"/>
            <a:fld id="{BAA1403C-6346-1E42-8698-C2062976B762}"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DF2C7CE-606E-64F2-B3FA-10A85F0DD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7121FB58-764B-8AC2-0DC1-01E57FF6EAAA}"/>
              </a:ext>
            </a:extLst>
          </p:cNvPr>
          <p:cNvSpPr>
            <a:spLocks noGrp="1"/>
          </p:cNvSpPr>
          <p:nvPr>
            <p:ph type="body" idx="1"/>
          </p:nvPr>
        </p:nvSpPr>
        <p:spPr>
          <a:noFill/>
        </p:spPr>
        <p:txBody>
          <a:bodyPr/>
          <a:lstStyle/>
          <a:p>
            <a:pPr defTabSz="914400" eaLnBrk="1" hangingPunct="1"/>
            <a:r>
              <a:rPr lang="en-US" altLang="en-US" b="1">
                <a:cs typeface="Arial" panose="020B0604020202020204" pitchFamily="34" charset="0"/>
              </a:rPr>
              <a:t>Focus &amp; Coherence:</a:t>
            </a:r>
            <a:r>
              <a:rPr lang="en-US" altLang="en-US">
                <a:cs typeface="Arial" panose="020B0604020202020204" pitchFamily="34" charset="0"/>
              </a:rPr>
              <a:t> Writers of the CC have developed a set of videos that express their intent.</a:t>
            </a:r>
          </a:p>
          <a:p>
            <a:pPr defTabSz="914400" eaLnBrk="1" hangingPunct="1"/>
            <a:endParaRPr lang="en-US" altLang="en-US">
              <a:cs typeface="Arial" panose="020B0604020202020204" pitchFamily="34" charset="0"/>
            </a:endParaRPr>
          </a:p>
          <a:p>
            <a:pPr defTabSz="914400" eaLnBrk="1" hangingPunct="1"/>
            <a:r>
              <a:rPr lang="en-US" altLang="en-US" b="1">
                <a:cs typeface="Arial" panose="020B0604020202020204" pitchFamily="34" charset="0"/>
              </a:rPr>
              <a:t>Balance of concepts &amp; skills:</a:t>
            </a:r>
            <a:r>
              <a:rPr lang="en-US" altLang="en-US">
                <a:cs typeface="Arial" panose="020B0604020202020204" pitchFamily="34" charset="0"/>
              </a:rPr>
              <a:t> The standards do have a call for higher cognitive demand that require both conceptual understanding &amp; procedural fluency This is made possible with standards that are more focused – not a huge checklist of topics to complete standards are interconnected.</a:t>
            </a:r>
          </a:p>
          <a:p>
            <a:pPr defTabSz="914400" eaLnBrk="1" hangingPunct="1"/>
            <a:endParaRPr lang="en-US" altLang="en-US">
              <a:cs typeface="Arial" panose="020B0604020202020204" pitchFamily="34" charset="0"/>
            </a:endParaRPr>
          </a:p>
          <a:p>
            <a:pPr defTabSz="914400" eaLnBrk="1" hangingPunct="1"/>
            <a:endParaRPr lang="en-US" altLang="en-US">
              <a:cs typeface="Arial" panose="020B0604020202020204" pitchFamily="34" charset="0"/>
            </a:endParaRPr>
          </a:p>
          <a:p>
            <a:pPr defTabSz="914400" eaLnBrk="1" hangingPunct="1"/>
            <a:r>
              <a:rPr lang="en-US" altLang="en-US">
                <a:cs typeface="Arial" panose="020B0604020202020204" pitchFamily="34" charset="0"/>
              </a:rPr>
              <a:t>Research tells us we don’t want ideas to exist in isolation.  We want to make as many connections as possible.</a:t>
            </a:r>
          </a:p>
        </p:txBody>
      </p:sp>
      <p:sp>
        <p:nvSpPr>
          <p:cNvPr id="36868" name="Slide Number Placeholder 3">
            <a:extLst>
              <a:ext uri="{FF2B5EF4-FFF2-40B4-BE49-F238E27FC236}">
                <a16:creationId xmlns:a16="http://schemas.microsoft.com/office/drawing/2014/main" id="{DDE414BD-18BD-BAC8-19F8-B97BBBC68B8E}"/>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923925" eaLnBrk="0" hangingPunct="0">
              <a:defRPr>
                <a:solidFill>
                  <a:schemeClr val="tx1"/>
                </a:solidFill>
                <a:latin typeface="Arial" panose="020B0604020202020204" pitchFamily="34" charset="0"/>
                <a:ea typeface="MS PGothic" panose="020B0600070205080204" pitchFamily="34" charset="-128"/>
              </a:defRPr>
            </a:lvl1pPr>
            <a:lvl2pPr marL="742950" indent="-285750" defTabSz="923925" eaLnBrk="0" hangingPunct="0">
              <a:defRPr>
                <a:solidFill>
                  <a:schemeClr val="tx1"/>
                </a:solidFill>
                <a:latin typeface="Arial" panose="020B0604020202020204" pitchFamily="34" charset="0"/>
                <a:ea typeface="MS PGothic" panose="020B0600070205080204" pitchFamily="34" charset="-128"/>
              </a:defRPr>
            </a:lvl2pPr>
            <a:lvl3pPr marL="1143000" indent="-228600" defTabSz="923925" eaLnBrk="0" hangingPunct="0">
              <a:defRPr>
                <a:solidFill>
                  <a:schemeClr val="tx1"/>
                </a:solidFill>
                <a:latin typeface="Arial" panose="020B0604020202020204" pitchFamily="34" charset="0"/>
                <a:ea typeface="MS PGothic" panose="020B0600070205080204" pitchFamily="34" charset="-128"/>
              </a:defRPr>
            </a:lvl3pPr>
            <a:lvl4pPr marL="1600200" indent="-228600" defTabSz="923925" eaLnBrk="0" hangingPunct="0">
              <a:defRPr>
                <a:solidFill>
                  <a:schemeClr val="tx1"/>
                </a:solidFill>
                <a:latin typeface="Arial" panose="020B0604020202020204" pitchFamily="34" charset="0"/>
                <a:ea typeface="MS PGothic" panose="020B0600070205080204" pitchFamily="34" charset="-128"/>
              </a:defRPr>
            </a:lvl4pPr>
            <a:lvl5pPr marL="2057400" indent="-228600" defTabSz="923925" eaLnBrk="0" hangingPunct="0">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67E37C35-5393-1940-B91B-CA870B2EB087}" type="slidenum">
              <a:rPr lang="en-US" altLang="en-US" sz="1200"/>
              <a:pPr algn="r" eaLnBrk="1" hangingPunct="1">
                <a:spcBef>
                  <a:spcPct val="0"/>
                </a:spcBef>
                <a:buClrTx/>
                <a:buSzTx/>
                <a:buFontTx/>
                <a:buNone/>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953E90E-AF65-A396-7412-F0F9C3F84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04AC410-86A5-6BCF-40D1-A25F587F3238}"/>
              </a:ext>
            </a:extLst>
          </p:cNvPr>
          <p:cNvSpPr>
            <a:spLocks noGrp="1"/>
          </p:cNvSpPr>
          <p:nvPr>
            <p:ph type="body" idx="1"/>
          </p:nvPr>
        </p:nvSpPr>
        <p:spPr>
          <a:xfrm>
            <a:off x="688975" y="4414838"/>
            <a:ext cx="5503863" cy="4184650"/>
          </a:xfrm>
          <a:noFill/>
        </p:spPr>
        <p:txBody>
          <a:bodyPr lIns="92675" tIns="46338" rIns="92675" bIns="46338"/>
          <a:lstStyle/>
          <a:p>
            <a:pPr defTabSz="914400" eaLnBrk="1" hangingPunct="1">
              <a:spcBef>
                <a:spcPct val="0"/>
              </a:spcBef>
            </a:pPr>
            <a:r>
              <a:rPr lang="en-US" altLang="en-US">
                <a:cs typeface="Arial" panose="020B0604020202020204" pitchFamily="34" charset="0"/>
              </a:rPr>
              <a:t>This slide represents the traditional US approach K-12.  Notice that the strands all start in K and end it 12</a:t>
            </a:r>
            <a:r>
              <a:rPr lang="en-US" altLang="en-US" baseline="30000">
                <a:cs typeface="Arial" panose="020B0604020202020204" pitchFamily="34" charset="0"/>
              </a:rPr>
              <a:t>th</a:t>
            </a:r>
            <a:r>
              <a:rPr lang="en-US" altLang="en-US">
                <a:cs typeface="Arial" panose="020B0604020202020204" pitchFamily="34" charset="0"/>
              </a:rPr>
              <a:t> grade without anything distinguishing, importance, focus or age appropriateness.</a:t>
            </a:r>
          </a:p>
        </p:txBody>
      </p:sp>
      <p:sp>
        <p:nvSpPr>
          <p:cNvPr id="37892" name="Slide Number Placeholder 3">
            <a:extLst>
              <a:ext uri="{FF2B5EF4-FFF2-40B4-BE49-F238E27FC236}">
                <a16:creationId xmlns:a16="http://schemas.microsoft.com/office/drawing/2014/main" id="{F5CF5136-7CEC-9EA1-97F5-A0C5858C4ABE}"/>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75" tIns="46338" rIns="92675" bIns="46338" anchor="b"/>
          <a:lstStyle>
            <a:lvl1pPr defTabSz="925513" eaLnBrk="0" hangingPunct="0">
              <a:defRPr>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946F9C3E-D6BA-B549-A3A1-98199BB753BA}" type="slidenum">
              <a:rPr lang="en-US" altLang="en-US" sz="1200">
                <a:latin typeface="Calibri" panose="020F0502020204030204" pitchFamily="34" charset="0"/>
              </a:rPr>
              <a:pPr algn="r" eaLnBrk="1" hangingPunct="1">
                <a:spcBef>
                  <a:spcPct val="0"/>
                </a:spcBef>
                <a:buClrTx/>
                <a:buSzTx/>
                <a:buFontTx/>
                <a:buNone/>
              </a:pPr>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67A68BC-A092-4551-DAAF-5DCBA7F212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29453C6-0742-AFE1-DDFA-E710BBD6F040}"/>
              </a:ext>
            </a:extLst>
          </p:cNvPr>
          <p:cNvSpPr>
            <a:spLocks noGrp="1"/>
          </p:cNvSpPr>
          <p:nvPr>
            <p:ph type="body" idx="1"/>
          </p:nvPr>
        </p:nvSpPr>
        <p:spPr>
          <a:noFill/>
        </p:spPr>
        <p:txBody>
          <a:bodyPr/>
          <a:lstStyle/>
          <a:p>
            <a:pPr defTabSz="914400" eaLnBrk="1" hangingPunct="1">
              <a:spcBef>
                <a:spcPct val="0"/>
              </a:spcBef>
            </a:pPr>
            <a:r>
              <a:rPr lang="en-US" altLang="en-US">
                <a:cs typeface="Arial" panose="020B0604020202020204" pitchFamily="34" charset="0"/>
              </a:rPr>
              <a:t>CCSS Domain represent progressions that unfold across grade levels.</a:t>
            </a:r>
          </a:p>
          <a:p>
            <a:pPr defTabSz="914400" eaLnBrk="1" hangingPunct="1">
              <a:spcBef>
                <a:spcPct val="0"/>
              </a:spcBef>
            </a:pPr>
            <a:r>
              <a:rPr lang="en-US" altLang="en-US" b="1">
                <a:cs typeface="Arial" panose="020B0604020202020204" pitchFamily="34" charset="0"/>
              </a:rPr>
              <a:t>At your tables talk about what you notice.</a:t>
            </a:r>
          </a:p>
          <a:p>
            <a:pPr defTabSz="914400" eaLnBrk="1" hangingPunct="1">
              <a:spcBef>
                <a:spcPct val="0"/>
              </a:spcBef>
            </a:pPr>
            <a:r>
              <a:rPr lang="en-US" altLang="en-US" b="1">
                <a:cs typeface="Arial" panose="020B0604020202020204" pitchFamily="34" charset="0"/>
              </a:rPr>
              <a:t>I heard people saying…</a:t>
            </a:r>
          </a:p>
          <a:p>
            <a:pPr defTabSz="914400" eaLnBrk="1" hangingPunct="1">
              <a:spcBef>
                <a:spcPct val="0"/>
              </a:spcBef>
            </a:pPr>
            <a:r>
              <a:rPr lang="en-US" altLang="en-US">
                <a:cs typeface="Arial" panose="020B0604020202020204" pitchFamily="34" charset="0"/>
              </a:rPr>
              <a:t>* Age appropriate</a:t>
            </a:r>
          </a:p>
          <a:p>
            <a:pPr defTabSz="914400" eaLnBrk="1" hangingPunct="1">
              <a:spcBef>
                <a:spcPct val="0"/>
              </a:spcBef>
            </a:pPr>
            <a:r>
              <a:rPr lang="en-US" altLang="en-US">
                <a:cs typeface="Arial" panose="020B0604020202020204" pitchFamily="34" charset="0"/>
              </a:rPr>
              <a:t>*Start &amp; end to pieces</a:t>
            </a:r>
          </a:p>
          <a:p>
            <a:pPr defTabSz="914400" eaLnBrk="1" hangingPunct="1">
              <a:spcBef>
                <a:spcPct val="0"/>
              </a:spcBef>
            </a:pPr>
            <a:r>
              <a:rPr lang="en-US" altLang="en-US">
                <a:cs typeface="Arial" panose="020B0604020202020204" pitchFamily="34" charset="0"/>
              </a:rPr>
              <a:t>*Coherence allows students opportunities to makes connections among mathematical ideas within a grade level &amp; across grade levels.</a:t>
            </a:r>
          </a:p>
          <a:p>
            <a:pPr defTabSz="914400" eaLnBrk="1" hangingPunct="1">
              <a:spcBef>
                <a:spcPct val="0"/>
              </a:spcBef>
            </a:pPr>
            <a:r>
              <a:rPr lang="en-US" altLang="en-US">
                <a:cs typeface="Arial" panose="020B0604020202020204" pitchFamily="34" charset="0"/>
              </a:rPr>
              <a:t>*Moves us from seeing our standards as a checklist of ideas to be covered to progression of ideas that build on one another.  </a:t>
            </a:r>
          </a:p>
          <a:p>
            <a:pPr defTabSz="914400" eaLnBrk="1" hangingPunct="1">
              <a:spcBef>
                <a:spcPct val="0"/>
              </a:spcBef>
            </a:pPr>
            <a:endParaRPr lang="en-US" altLang="en-US">
              <a:cs typeface="Arial" panose="020B0604020202020204" pitchFamily="34" charset="0"/>
            </a:endParaRPr>
          </a:p>
          <a:p>
            <a:pPr defTabSz="914400" eaLnBrk="1" hangingPunct="1">
              <a:spcBef>
                <a:spcPct val="0"/>
              </a:spcBef>
            </a:pPr>
            <a:r>
              <a:rPr lang="en-US" altLang="en-US">
                <a:cs typeface="Arial" panose="020B0604020202020204" pitchFamily="34" charset="0"/>
              </a:rPr>
              <a:t>I will be focusing on these progressions in our sessions to help you understand how content unfold within Kindergarten and how it prepares students for the next level.</a:t>
            </a:r>
          </a:p>
          <a:p>
            <a:pPr defTabSz="914400" eaLnBrk="1" hangingPunct="1">
              <a:spcBef>
                <a:spcPct val="0"/>
              </a:spcBef>
            </a:pPr>
            <a:endParaRPr lang="en-US" altLang="en-US">
              <a:cs typeface="Arial" panose="020B0604020202020204" pitchFamily="34" charset="0"/>
            </a:endParaRPr>
          </a:p>
        </p:txBody>
      </p:sp>
      <p:sp>
        <p:nvSpPr>
          <p:cNvPr id="38916" name="Slide Number Placeholder 3">
            <a:extLst>
              <a:ext uri="{FF2B5EF4-FFF2-40B4-BE49-F238E27FC236}">
                <a16:creationId xmlns:a16="http://schemas.microsoft.com/office/drawing/2014/main" id="{CCFF4581-4E89-5544-B23B-00A84528A1F6}"/>
              </a:ext>
            </a:extLst>
          </p:cNvPr>
          <p:cNvSpPr txBox="1">
            <a:spLocks noGrp="1"/>
          </p:cNvSpPr>
          <p:nvPr/>
        </p:nvSpPr>
        <p:spPr bwMode="auto">
          <a:xfrm>
            <a:off x="3898900" y="8829675"/>
            <a:ext cx="29813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0" tIns="46216" rIns="92430" bIns="46216" anchor="b"/>
          <a:lstStyle>
            <a:lvl1pPr defTabSz="460375" eaLnBrk="0" hangingPunct="0">
              <a:defRPr>
                <a:solidFill>
                  <a:schemeClr val="tx1"/>
                </a:solidFill>
                <a:latin typeface="Arial" panose="020B0604020202020204" pitchFamily="34" charset="0"/>
                <a:ea typeface="MS PGothic" panose="020B0600070205080204" pitchFamily="34" charset="-128"/>
              </a:defRPr>
            </a:lvl1pPr>
            <a:lvl2pPr marL="742950" indent="-285750" defTabSz="460375" eaLnBrk="0" hangingPunct="0">
              <a:defRPr>
                <a:solidFill>
                  <a:schemeClr val="tx1"/>
                </a:solidFill>
                <a:latin typeface="Arial" panose="020B0604020202020204" pitchFamily="34" charset="0"/>
                <a:ea typeface="MS PGothic" panose="020B0600070205080204" pitchFamily="34" charset="-128"/>
              </a:defRPr>
            </a:lvl2pPr>
            <a:lvl3pPr marL="1143000" indent="-228600" defTabSz="460375" eaLnBrk="0" hangingPunct="0">
              <a:defRPr>
                <a:solidFill>
                  <a:schemeClr val="tx1"/>
                </a:solidFill>
                <a:latin typeface="Arial" panose="020B0604020202020204" pitchFamily="34" charset="0"/>
                <a:ea typeface="MS PGothic" panose="020B0600070205080204" pitchFamily="34" charset="-128"/>
              </a:defRPr>
            </a:lvl3pPr>
            <a:lvl4pPr marL="1600200" indent="-228600" defTabSz="460375" eaLnBrk="0" hangingPunct="0">
              <a:defRPr>
                <a:solidFill>
                  <a:schemeClr val="tx1"/>
                </a:solidFill>
                <a:latin typeface="Arial" panose="020B0604020202020204" pitchFamily="34" charset="0"/>
                <a:ea typeface="MS PGothic" panose="020B0600070205080204" pitchFamily="34" charset="-128"/>
              </a:defRPr>
            </a:lvl4pPr>
            <a:lvl5pPr marL="2057400" indent="-228600" defTabSz="460375" eaLnBrk="0" hangingPunct="0">
              <a:defRPr>
                <a:solidFill>
                  <a:schemeClr val="tx1"/>
                </a:solidFill>
                <a:latin typeface="Arial" panose="020B0604020202020204" pitchFamily="34" charset="0"/>
                <a:ea typeface="MS PGothic" panose="020B0600070205080204" pitchFamily="34" charset="-128"/>
              </a:defRPr>
            </a:lvl5pPr>
            <a:lvl6pPr marL="2514600" indent="-228600" defTabSz="46037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6037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6037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60375"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ClrTx/>
              <a:buSzTx/>
              <a:buFontTx/>
              <a:buNone/>
            </a:pPr>
            <a:fld id="{1C2A4E3E-DB86-2D47-859A-624E4EF5C149}" type="slidenum">
              <a:rPr lang="en-US" altLang="en-US" sz="1200">
                <a:latin typeface="Calibri" panose="020F0502020204030204" pitchFamily="34" charset="0"/>
              </a:rPr>
              <a:pPr algn="r" eaLnBrk="1" hangingPunct="1">
                <a:spcBef>
                  <a:spcPct val="0"/>
                </a:spcBef>
                <a:buClrTx/>
                <a:buSzTx/>
                <a:buFontTx/>
                <a:buNone/>
              </a:pPr>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D3D18712-8205-D784-E0C9-FC649FE01161}"/>
              </a:ext>
            </a:extLst>
          </p:cNvPr>
          <p:cNvSpPr>
            <a:spLocks noGrp="1" noChangeArrowheads="1"/>
          </p:cNvSpPr>
          <p:nvPr>
            <p:ph type="dt" sz="half" idx="10"/>
          </p:nvPr>
        </p:nvSpPr>
        <p:spPr>
          <a:ln/>
        </p:spPr>
        <p:txBody>
          <a:bodyPr/>
          <a:lstStyle>
            <a:lvl1pPr>
              <a:defRPr/>
            </a:lvl1pPr>
          </a:lstStyle>
          <a:p>
            <a:pPr>
              <a:defRPr/>
            </a:pPr>
            <a:fld id="{24BF6D1A-1212-1244-AE3A-07EA34EE5FAD}" type="datetime1">
              <a:rPr lang="en-US"/>
              <a:pPr>
                <a:defRPr/>
              </a:pPr>
              <a:t>6/27/25</a:t>
            </a:fld>
            <a:endParaRPr lang="en-US"/>
          </a:p>
        </p:txBody>
      </p:sp>
      <p:sp>
        <p:nvSpPr>
          <p:cNvPr id="5" name="Rectangle 7">
            <a:extLst>
              <a:ext uri="{FF2B5EF4-FFF2-40B4-BE49-F238E27FC236}">
                <a16:creationId xmlns:a16="http://schemas.microsoft.com/office/drawing/2014/main" id="{78BCAF6D-A7B5-4AAB-6FB4-95959F8BF8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D05F6AF-5C5D-2F34-A6B9-C49DA7DE13A9}"/>
              </a:ext>
            </a:extLst>
          </p:cNvPr>
          <p:cNvSpPr>
            <a:spLocks noGrp="1" noChangeArrowheads="1"/>
          </p:cNvSpPr>
          <p:nvPr>
            <p:ph type="sldNum" sz="quarter" idx="12"/>
          </p:nvPr>
        </p:nvSpPr>
        <p:spPr>
          <a:ln/>
        </p:spPr>
        <p:txBody>
          <a:bodyPr/>
          <a:lstStyle>
            <a:lvl1pPr>
              <a:defRPr/>
            </a:lvl1pPr>
          </a:lstStyle>
          <a:p>
            <a:fld id="{51D367DD-5058-A440-8CD7-1C0761D8EB69}" type="slidenum">
              <a:rPr lang="en-US" altLang="en-US"/>
              <a:pPr/>
              <a:t>‹#›</a:t>
            </a:fld>
            <a:endParaRPr lang="en-US" altLang="en-US"/>
          </a:p>
        </p:txBody>
      </p:sp>
    </p:spTree>
    <p:extLst>
      <p:ext uri="{BB962C8B-B14F-4D97-AF65-F5344CB8AC3E}">
        <p14:creationId xmlns:p14="http://schemas.microsoft.com/office/powerpoint/2010/main" val="356345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3C07F89-1C4B-3336-094A-7A15BA6D9F5C}"/>
              </a:ext>
            </a:extLst>
          </p:cNvPr>
          <p:cNvSpPr>
            <a:spLocks noGrp="1" noChangeArrowheads="1"/>
          </p:cNvSpPr>
          <p:nvPr>
            <p:ph type="dt" sz="half" idx="10"/>
          </p:nvPr>
        </p:nvSpPr>
        <p:spPr>
          <a:ln/>
        </p:spPr>
        <p:txBody>
          <a:bodyPr/>
          <a:lstStyle>
            <a:lvl1pPr>
              <a:defRPr/>
            </a:lvl1pPr>
          </a:lstStyle>
          <a:p>
            <a:pPr>
              <a:defRPr/>
            </a:pPr>
            <a:fld id="{840ED326-A0DF-BF45-A000-8B4F92E0C4F3}" type="datetime1">
              <a:rPr lang="en-US"/>
              <a:pPr>
                <a:defRPr/>
              </a:pPr>
              <a:t>6/27/25</a:t>
            </a:fld>
            <a:endParaRPr lang="en-US"/>
          </a:p>
        </p:txBody>
      </p:sp>
      <p:sp>
        <p:nvSpPr>
          <p:cNvPr id="5" name="Rectangle 7">
            <a:extLst>
              <a:ext uri="{FF2B5EF4-FFF2-40B4-BE49-F238E27FC236}">
                <a16:creationId xmlns:a16="http://schemas.microsoft.com/office/drawing/2014/main" id="{288A5419-0DEA-7907-D761-4F89BCF134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160351C-FB07-A255-195E-DE10C4C2062B}"/>
              </a:ext>
            </a:extLst>
          </p:cNvPr>
          <p:cNvSpPr>
            <a:spLocks noGrp="1" noChangeArrowheads="1"/>
          </p:cNvSpPr>
          <p:nvPr>
            <p:ph type="sldNum" sz="quarter" idx="12"/>
          </p:nvPr>
        </p:nvSpPr>
        <p:spPr>
          <a:ln/>
        </p:spPr>
        <p:txBody>
          <a:bodyPr/>
          <a:lstStyle>
            <a:lvl1pPr>
              <a:defRPr/>
            </a:lvl1pPr>
          </a:lstStyle>
          <a:p>
            <a:fld id="{D11FD192-E977-EA4F-BBA2-B2A02BD9634C}" type="slidenum">
              <a:rPr lang="en-US" altLang="en-US"/>
              <a:pPr/>
              <a:t>‹#›</a:t>
            </a:fld>
            <a:endParaRPr lang="en-US" altLang="en-US"/>
          </a:p>
        </p:txBody>
      </p:sp>
    </p:spTree>
    <p:extLst>
      <p:ext uri="{BB962C8B-B14F-4D97-AF65-F5344CB8AC3E}">
        <p14:creationId xmlns:p14="http://schemas.microsoft.com/office/powerpoint/2010/main" val="310375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94DBD03-944A-0635-0411-1584F3087F46}"/>
              </a:ext>
            </a:extLst>
          </p:cNvPr>
          <p:cNvSpPr>
            <a:spLocks noGrp="1" noChangeArrowheads="1"/>
          </p:cNvSpPr>
          <p:nvPr>
            <p:ph type="dt" sz="half" idx="10"/>
          </p:nvPr>
        </p:nvSpPr>
        <p:spPr>
          <a:ln/>
        </p:spPr>
        <p:txBody>
          <a:bodyPr/>
          <a:lstStyle>
            <a:lvl1pPr>
              <a:defRPr/>
            </a:lvl1pPr>
          </a:lstStyle>
          <a:p>
            <a:pPr>
              <a:defRPr/>
            </a:pPr>
            <a:fld id="{7A752429-8B89-4047-A9ED-12E4031E93F7}" type="datetime1">
              <a:rPr lang="en-US"/>
              <a:pPr>
                <a:defRPr/>
              </a:pPr>
              <a:t>6/27/25</a:t>
            </a:fld>
            <a:endParaRPr lang="en-US"/>
          </a:p>
        </p:txBody>
      </p:sp>
      <p:sp>
        <p:nvSpPr>
          <p:cNvPr id="5" name="Rectangle 7">
            <a:extLst>
              <a:ext uri="{FF2B5EF4-FFF2-40B4-BE49-F238E27FC236}">
                <a16:creationId xmlns:a16="http://schemas.microsoft.com/office/drawing/2014/main" id="{C61D6723-833E-1FE3-9318-C1FDF854DD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EAB562C-20F3-4E17-7CD6-C7A312693662}"/>
              </a:ext>
            </a:extLst>
          </p:cNvPr>
          <p:cNvSpPr>
            <a:spLocks noGrp="1" noChangeArrowheads="1"/>
          </p:cNvSpPr>
          <p:nvPr>
            <p:ph type="sldNum" sz="quarter" idx="12"/>
          </p:nvPr>
        </p:nvSpPr>
        <p:spPr>
          <a:ln/>
        </p:spPr>
        <p:txBody>
          <a:bodyPr/>
          <a:lstStyle>
            <a:lvl1pPr>
              <a:defRPr/>
            </a:lvl1pPr>
          </a:lstStyle>
          <a:p>
            <a:fld id="{1D41A0EE-B3D7-4F4B-8458-2B2B454B64F7}" type="slidenum">
              <a:rPr lang="en-US" altLang="en-US"/>
              <a:pPr/>
              <a:t>‹#›</a:t>
            </a:fld>
            <a:endParaRPr lang="en-US" altLang="en-US"/>
          </a:p>
        </p:txBody>
      </p:sp>
    </p:spTree>
    <p:extLst>
      <p:ext uri="{BB962C8B-B14F-4D97-AF65-F5344CB8AC3E}">
        <p14:creationId xmlns:p14="http://schemas.microsoft.com/office/powerpoint/2010/main" val="358590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A63A25F-0923-9246-F67B-3F6FD4CA0F9D}"/>
              </a:ext>
            </a:extLst>
          </p:cNvPr>
          <p:cNvSpPr>
            <a:spLocks noGrp="1" noChangeArrowheads="1"/>
          </p:cNvSpPr>
          <p:nvPr>
            <p:ph type="dt" sz="half" idx="10"/>
          </p:nvPr>
        </p:nvSpPr>
        <p:spPr>
          <a:ln/>
        </p:spPr>
        <p:txBody>
          <a:bodyPr/>
          <a:lstStyle>
            <a:lvl1pPr>
              <a:defRPr/>
            </a:lvl1pPr>
          </a:lstStyle>
          <a:p>
            <a:pPr>
              <a:defRPr/>
            </a:pPr>
            <a:fld id="{70A12AF2-9DFA-AB4C-8B0B-F2EAE36BC22C}" type="datetime1">
              <a:rPr lang="en-US"/>
              <a:pPr>
                <a:defRPr/>
              </a:pPr>
              <a:t>6/27/25</a:t>
            </a:fld>
            <a:endParaRPr lang="en-US"/>
          </a:p>
        </p:txBody>
      </p:sp>
      <p:sp>
        <p:nvSpPr>
          <p:cNvPr id="5" name="Rectangle 7">
            <a:extLst>
              <a:ext uri="{FF2B5EF4-FFF2-40B4-BE49-F238E27FC236}">
                <a16:creationId xmlns:a16="http://schemas.microsoft.com/office/drawing/2014/main" id="{8B0E2CBC-FFCA-0223-E70E-39143363CD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A7B486A2-32D9-FAAC-6CC2-E76806FB6A30}"/>
              </a:ext>
            </a:extLst>
          </p:cNvPr>
          <p:cNvSpPr>
            <a:spLocks noGrp="1" noChangeArrowheads="1"/>
          </p:cNvSpPr>
          <p:nvPr>
            <p:ph type="sldNum" sz="quarter" idx="12"/>
          </p:nvPr>
        </p:nvSpPr>
        <p:spPr>
          <a:ln/>
        </p:spPr>
        <p:txBody>
          <a:bodyPr/>
          <a:lstStyle>
            <a:lvl1pPr>
              <a:defRPr/>
            </a:lvl1pPr>
          </a:lstStyle>
          <a:p>
            <a:fld id="{EEDC9CB9-1514-C04A-92EC-C4020211DF6B}" type="slidenum">
              <a:rPr lang="en-US" altLang="en-US"/>
              <a:pPr/>
              <a:t>‹#›</a:t>
            </a:fld>
            <a:endParaRPr lang="en-US" altLang="en-US"/>
          </a:p>
        </p:txBody>
      </p:sp>
    </p:spTree>
    <p:extLst>
      <p:ext uri="{BB962C8B-B14F-4D97-AF65-F5344CB8AC3E}">
        <p14:creationId xmlns:p14="http://schemas.microsoft.com/office/powerpoint/2010/main" val="130426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9F34627A-A0DE-B75A-DB0D-6B2D0597F49B}"/>
              </a:ext>
            </a:extLst>
          </p:cNvPr>
          <p:cNvSpPr>
            <a:spLocks noGrp="1" noChangeArrowheads="1"/>
          </p:cNvSpPr>
          <p:nvPr>
            <p:ph type="dt" sz="half" idx="10"/>
          </p:nvPr>
        </p:nvSpPr>
        <p:spPr>
          <a:ln/>
        </p:spPr>
        <p:txBody>
          <a:bodyPr/>
          <a:lstStyle>
            <a:lvl1pPr>
              <a:defRPr/>
            </a:lvl1pPr>
          </a:lstStyle>
          <a:p>
            <a:pPr>
              <a:defRPr/>
            </a:pPr>
            <a:fld id="{99EB92BC-15CF-8A48-BF50-15C74EBFD247}" type="datetime1">
              <a:rPr lang="en-US"/>
              <a:pPr>
                <a:defRPr/>
              </a:pPr>
              <a:t>6/27/25</a:t>
            </a:fld>
            <a:endParaRPr lang="en-US"/>
          </a:p>
        </p:txBody>
      </p:sp>
      <p:sp>
        <p:nvSpPr>
          <p:cNvPr id="5" name="Rectangle 7">
            <a:extLst>
              <a:ext uri="{FF2B5EF4-FFF2-40B4-BE49-F238E27FC236}">
                <a16:creationId xmlns:a16="http://schemas.microsoft.com/office/drawing/2014/main" id="{2F682FC2-96F5-11A1-1E47-AA7827510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31C320F-BD3A-813D-A15F-E8D39707939A}"/>
              </a:ext>
            </a:extLst>
          </p:cNvPr>
          <p:cNvSpPr>
            <a:spLocks noGrp="1" noChangeArrowheads="1"/>
          </p:cNvSpPr>
          <p:nvPr>
            <p:ph type="sldNum" sz="quarter" idx="12"/>
          </p:nvPr>
        </p:nvSpPr>
        <p:spPr>
          <a:ln/>
        </p:spPr>
        <p:txBody>
          <a:bodyPr/>
          <a:lstStyle>
            <a:lvl1pPr>
              <a:defRPr/>
            </a:lvl1pPr>
          </a:lstStyle>
          <a:p>
            <a:fld id="{083CAB1E-7D59-AF44-A806-6A2C65EEBACE}" type="slidenum">
              <a:rPr lang="en-US" altLang="en-US"/>
              <a:pPr/>
              <a:t>‹#›</a:t>
            </a:fld>
            <a:endParaRPr lang="en-US" altLang="en-US"/>
          </a:p>
        </p:txBody>
      </p:sp>
    </p:spTree>
    <p:extLst>
      <p:ext uri="{BB962C8B-B14F-4D97-AF65-F5344CB8AC3E}">
        <p14:creationId xmlns:p14="http://schemas.microsoft.com/office/powerpoint/2010/main" val="180402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AE8C10C-2F9F-BFB8-6C30-E3FBF2EBD902}"/>
              </a:ext>
            </a:extLst>
          </p:cNvPr>
          <p:cNvSpPr>
            <a:spLocks noGrp="1" noChangeArrowheads="1"/>
          </p:cNvSpPr>
          <p:nvPr>
            <p:ph type="dt" sz="half" idx="10"/>
          </p:nvPr>
        </p:nvSpPr>
        <p:spPr>
          <a:ln/>
        </p:spPr>
        <p:txBody>
          <a:bodyPr/>
          <a:lstStyle>
            <a:lvl1pPr>
              <a:defRPr/>
            </a:lvl1pPr>
          </a:lstStyle>
          <a:p>
            <a:pPr>
              <a:defRPr/>
            </a:pPr>
            <a:fld id="{2415B0BB-48BE-124A-B46A-048111FF046C}" type="datetime1">
              <a:rPr lang="en-US"/>
              <a:pPr>
                <a:defRPr/>
              </a:pPr>
              <a:t>6/27/25</a:t>
            </a:fld>
            <a:endParaRPr lang="en-US"/>
          </a:p>
        </p:txBody>
      </p:sp>
      <p:sp>
        <p:nvSpPr>
          <p:cNvPr id="6" name="Rectangle 7">
            <a:extLst>
              <a:ext uri="{FF2B5EF4-FFF2-40B4-BE49-F238E27FC236}">
                <a16:creationId xmlns:a16="http://schemas.microsoft.com/office/drawing/2014/main" id="{CAE999B0-0155-5BFC-A269-F8336AD843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6C3FC399-2BF7-DA13-BB91-8B721245011B}"/>
              </a:ext>
            </a:extLst>
          </p:cNvPr>
          <p:cNvSpPr>
            <a:spLocks noGrp="1" noChangeArrowheads="1"/>
          </p:cNvSpPr>
          <p:nvPr>
            <p:ph type="sldNum" sz="quarter" idx="12"/>
          </p:nvPr>
        </p:nvSpPr>
        <p:spPr>
          <a:ln/>
        </p:spPr>
        <p:txBody>
          <a:bodyPr/>
          <a:lstStyle>
            <a:lvl1pPr>
              <a:defRPr/>
            </a:lvl1pPr>
          </a:lstStyle>
          <a:p>
            <a:fld id="{C7936946-C01F-5E48-8BF4-C0012F7E0D55}" type="slidenum">
              <a:rPr lang="en-US" altLang="en-US"/>
              <a:pPr/>
              <a:t>‹#›</a:t>
            </a:fld>
            <a:endParaRPr lang="en-US" altLang="en-US"/>
          </a:p>
        </p:txBody>
      </p:sp>
    </p:spTree>
    <p:extLst>
      <p:ext uri="{BB962C8B-B14F-4D97-AF65-F5344CB8AC3E}">
        <p14:creationId xmlns:p14="http://schemas.microsoft.com/office/powerpoint/2010/main" val="98742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DF2A5FB-9C5C-77AC-1F0A-441CD5E144DC}"/>
              </a:ext>
            </a:extLst>
          </p:cNvPr>
          <p:cNvSpPr>
            <a:spLocks noGrp="1" noChangeArrowheads="1"/>
          </p:cNvSpPr>
          <p:nvPr>
            <p:ph type="dt" sz="half" idx="10"/>
          </p:nvPr>
        </p:nvSpPr>
        <p:spPr>
          <a:ln/>
        </p:spPr>
        <p:txBody>
          <a:bodyPr/>
          <a:lstStyle>
            <a:lvl1pPr>
              <a:defRPr/>
            </a:lvl1pPr>
          </a:lstStyle>
          <a:p>
            <a:pPr>
              <a:defRPr/>
            </a:pPr>
            <a:fld id="{6C06E78C-530E-D64C-A2B4-0479C057FF81}" type="datetime1">
              <a:rPr lang="en-US"/>
              <a:pPr>
                <a:defRPr/>
              </a:pPr>
              <a:t>6/27/25</a:t>
            </a:fld>
            <a:endParaRPr lang="en-US"/>
          </a:p>
        </p:txBody>
      </p:sp>
      <p:sp>
        <p:nvSpPr>
          <p:cNvPr id="8" name="Rectangle 7">
            <a:extLst>
              <a:ext uri="{FF2B5EF4-FFF2-40B4-BE49-F238E27FC236}">
                <a16:creationId xmlns:a16="http://schemas.microsoft.com/office/drawing/2014/main" id="{9C1A5387-C34B-6CAB-3040-AC52D7B51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7E43EFE6-F6C6-213F-94F6-5A7E33C347FC}"/>
              </a:ext>
            </a:extLst>
          </p:cNvPr>
          <p:cNvSpPr>
            <a:spLocks noGrp="1" noChangeArrowheads="1"/>
          </p:cNvSpPr>
          <p:nvPr>
            <p:ph type="sldNum" sz="quarter" idx="12"/>
          </p:nvPr>
        </p:nvSpPr>
        <p:spPr>
          <a:ln/>
        </p:spPr>
        <p:txBody>
          <a:bodyPr/>
          <a:lstStyle>
            <a:lvl1pPr>
              <a:defRPr/>
            </a:lvl1pPr>
          </a:lstStyle>
          <a:p>
            <a:fld id="{691D7B6C-E979-524F-AD13-D6DB35BDE544}" type="slidenum">
              <a:rPr lang="en-US" altLang="en-US"/>
              <a:pPr/>
              <a:t>‹#›</a:t>
            </a:fld>
            <a:endParaRPr lang="en-US" altLang="en-US"/>
          </a:p>
        </p:txBody>
      </p:sp>
    </p:spTree>
    <p:extLst>
      <p:ext uri="{BB962C8B-B14F-4D97-AF65-F5344CB8AC3E}">
        <p14:creationId xmlns:p14="http://schemas.microsoft.com/office/powerpoint/2010/main" val="42737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2669A223-50C4-A6E3-BF98-3E4765EEA687}"/>
              </a:ext>
            </a:extLst>
          </p:cNvPr>
          <p:cNvSpPr>
            <a:spLocks noGrp="1" noChangeArrowheads="1"/>
          </p:cNvSpPr>
          <p:nvPr>
            <p:ph type="dt" sz="half" idx="10"/>
          </p:nvPr>
        </p:nvSpPr>
        <p:spPr>
          <a:ln/>
        </p:spPr>
        <p:txBody>
          <a:bodyPr/>
          <a:lstStyle>
            <a:lvl1pPr>
              <a:defRPr/>
            </a:lvl1pPr>
          </a:lstStyle>
          <a:p>
            <a:pPr>
              <a:defRPr/>
            </a:pPr>
            <a:fld id="{AE9210F0-0D82-AD43-AFFF-C3337819B831}" type="datetime1">
              <a:rPr lang="en-US"/>
              <a:pPr>
                <a:defRPr/>
              </a:pPr>
              <a:t>6/27/25</a:t>
            </a:fld>
            <a:endParaRPr lang="en-US"/>
          </a:p>
        </p:txBody>
      </p:sp>
      <p:sp>
        <p:nvSpPr>
          <p:cNvPr id="4" name="Rectangle 7">
            <a:extLst>
              <a:ext uri="{FF2B5EF4-FFF2-40B4-BE49-F238E27FC236}">
                <a16:creationId xmlns:a16="http://schemas.microsoft.com/office/drawing/2014/main" id="{0EC725F4-F7E0-F817-289B-763F7F9528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B8F37D5E-13DA-0FCE-CC42-4F8B42730023}"/>
              </a:ext>
            </a:extLst>
          </p:cNvPr>
          <p:cNvSpPr>
            <a:spLocks noGrp="1" noChangeArrowheads="1"/>
          </p:cNvSpPr>
          <p:nvPr>
            <p:ph type="sldNum" sz="quarter" idx="12"/>
          </p:nvPr>
        </p:nvSpPr>
        <p:spPr>
          <a:ln/>
        </p:spPr>
        <p:txBody>
          <a:bodyPr/>
          <a:lstStyle>
            <a:lvl1pPr>
              <a:defRPr/>
            </a:lvl1pPr>
          </a:lstStyle>
          <a:p>
            <a:fld id="{947958BB-01C2-F749-AB39-62FFD8426729}" type="slidenum">
              <a:rPr lang="en-US" altLang="en-US"/>
              <a:pPr/>
              <a:t>‹#›</a:t>
            </a:fld>
            <a:endParaRPr lang="en-US" altLang="en-US"/>
          </a:p>
        </p:txBody>
      </p:sp>
    </p:spTree>
    <p:extLst>
      <p:ext uri="{BB962C8B-B14F-4D97-AF65-F5344CB8AC3E}">
        <p14:creationId xmlns:p14="http://schemas.microsoft.com/office/powerpoint/2010/main" val="215963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934F17A-EF55-6D21-C862-45F19601F0A6}"/>
              </a:ext>
            </a:extLst>
          </p:cNvPr>
          <p:cNvSpPr>
            <a:spLocks noGrp="1" noChangeArrowheads="1"/>
          </p:cNvSpPr>
          <p:nvPr>
            <p:ph type="dt" sz="half" idx="10"/>
          </p:nvPr>
        </p:nvSpPr>
        <p:spPr>
          <a:ln/>
        </p:spPr>
        <p:txBody>
          <a:bodyPr/>
          <a:lstStyle>
            <a:lvl1pPr>
              <a:defRPr/>
            </a:lvl1pPr>
          </a:lstStyle>
          <a:p>
            <a:pPr>
              <a:defRPr/>
            </a:pPr>
            <a:fld id="{FC5C2432-B95A-E743-A05A-162B2FAECB8F}" type="datetime1">
              <a:rPr lang="en-US"/>
              <a:pPr>
                <a:defRPr/>
              </a:pPr>
              <a:t>6/27/25</a:t>
            </a:fld>
            <a:endParaRPr lang="en-US"/>
          </a:p>
        </p:txBody>
      </p:sp>
      <p:sp>
        <p:nvSpPr>
          <p:cNvPr id="3" name="Rectangle 7">
            <a:extLst>
              <a:ext uri="{FF2B5EF4-FFF2-40B4-BE49-F238E27FC236}">
                <a16:creationId xmlns:a16="http://schemas.microsoft.com/office/drawing/2014/main" id="{6561FF82-7FBD-0B94-5FB6-06E36441CF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F1AC5122-E1ED-01AD-2E30-C53DA5F4DCA2}"/>
              </a:ext>
            </a:extLst>
          </p:cNvPr>
          <p:cNvSpPr>
            <a:spLocks noGrp="1" noChangeArrowheads="1"/>
          </p:cNvSpPr>
          <p:nvPr>
            <p:ph type="sldNum" sz="quarter" idx="12"/>
          </p:nvPr>
        </p:nvSpPr>
        <p:spPr>
          <a:ln/>
        </p:spPr>
        <p:txBody>
          <a:bodyPr/>
          <a:lstStyle>
            <a:lvl1pPr>
              <a:defRPr/>
            </a:lvl1pPr>
          </a:lstStyle>
          <a:p>
            <a:fld id="{A96DFBF3-E7A9-3746-A405-39F96D21EA0E}" type="slidenum">
              <a:rPr lang="en-US" altLang="en-US"/>
              <a:pPr/>
              <a:t>‹#›</a:t>
            </a:fld>
            <a:endParaRPr lang="en-US" altLang="en-US"/>
          </a:p>
        </p:txBody>
      </p:sp>
    </p:spTree>
    <p:extLst>
      <p:ext uri="{BB962C8B-B14F-4D97-AF65-F5344CB8AC3E}">
        <p14:creationId xmlns:p14="http://schemas.microsoft.com/office/powerpoint/2010/main" val="324669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77120809-DC0D-734E-A8FC-26F00FBE41E0}"/>
              </a:ext>
            </a:extLst>
          </p:cNvPr>
          <p:cNvSpPr>
            <a:spLocks noGrp="1" noChangeArrowheads="1"/>
          </p:cNvSpPr>
          <p:nvPr>
            <p:ph type="dt" sz="half" idx="10"/>
          </p:nvPr>
        </p:nvSpPr>
        <p:spPr>
          <a:ln/>
        </p:spPr>
        <p:txBody>
          <a:bodyPr/>
          <a:lstStyle>
            <a:lvl1pPr>
              <a:defRPr/>
            </a:lvl1pPr>
          </a:lstStyle>
          <a:p>
            <a:pPr>
              <a:defRPr/>
            </a:pPr>
            <a:fld id="{1DFE878F-1076-EC4D-9223-D058F5395548}" type="datetime1">
              <a:rPr lang="en-US"/>
              <a:pPr>
                <a:defRPr/>
              </a:pPr>
              <a:t>6/27/25</a:t>
            </a:fld>
            <a:endParaRPr lang="en-US"/>
          </a:p>
        </p:txBody>
      </p:sp>
      <p:sp>
        <p:nvSpPr>
          <p:cNvPr id="6" name="Rectangle 7">
            <a:extLst>
              <a:ext uri="{FF2B5EF4-FFF2-40B4-BE49-F238E27FC236}">
                <a16:creationId xmlns:a16="http://schemas.microsoft.com/office/drawing/2014/main" id="{E9C4852E-61ED-F30A-5416-B31DF04AC7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527B58F9-9CB3-18F4-758B-91B28985CA31}"/>
              </a:ext>
            </a:extLst>
          </p:cNvPr>
          <p:cNvSpPr>
            <a:spLocks noGrp="1" noChangeArrowheads="1"/>
          </p:cNvSpPr>
          <p:nvPr>
            <p:ph type="sldNum" sz="quarter" idx="12"/>
          </p:nvPr>
        </p:nvSpPr>
        <p:spPr>
          <a:ln/>
        </p:spPr>
        <p:txBody>
          <a:bodyPr/>
          <a:lstStyle>
            <a:lvl1pPr>
              <a:defRPr/>
            </a:lvl1pPr>
          </a:lstStyle>
          <a:p>
            <a:fld id="{728F9A08-3F01-7746-8A4C-1008D61C1C8D}" type="slidenum">
              <a:rPr lang="en-US" altLang="en-US"/>
              <a:pPr/>
              <a:t>‹#›</a:t>
            </a:fld>
            <a:endParaRPr lang="en-US" altLang="en-US"/>
          </a:p>
        </p:txBody>
      </p:sp>
    </p:spTree>
    <p:extLst>
      <p:ext uri="{BB962C8B-B14F-4D97-AF65-F5344CB8AC3E}">
        <p14:creationId xmlns:p14="http://schemas.microsoft.com/office/powerpoint/2010/main" val="376882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E9F5CD0-BFAB-79CD-5028-78AC8A2218B2}"/>
              </a:ext>
            </a:extLst>
          </p:cNvPr>
          <p:cNvSpPr>
            <a:spLocks noGrp="1" noChangeArrowheads="1"/>
          </p:cNvSpPr>
          <p:nvPr>
            <p:ph type="dt" sz="half" idx="10"/>
          </p:nvPr>
        </p:nvSpPr>
        <p:spPr>
          <a:ln/>
        </p:spPr>
        <p:txBody>
          <a:bodyPr/>
          <a:lstStyle>
            <a:lvl1pPr>
              <a:defRPr/>
            </a:lvl1pPr>
          </a:lstStyle>
          <a:p>
            <a:pPr>
              <a:defRPr/>
            </a:pPr>
            <a:fld id="{B6A5C9B9-650A-3F47-8C2D-5DAB2042D039}" type="datetime1">
              <a:rPr lang="en-US"/>
              <a:pPr>
                <a:defRPr/>
              </a:pPr>
              <a:t>6/27/25</a:t>
            </a:fld>
            <a:endParaRPr lang="en-US"/>
          </a:p>
        </p:txBody>
      </p:sp>
      <p:sp>
        <p:nvSpPr>
          <p:cNvPr id="6" name="Rectangle 7">
            <a:extLst>
              <a:ext uri="{FF2B5EF4-FFF2-40B4-BE49-F238E27FC236}">
                <a16:creationId xmlns:a16="http://schemas.microsoft.com/office/drawing/2014/main" id="{F5E4A6B9-E72A-A888-057C-767D25779E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07D1DF2B-22CA-E9BE-150A-FD235C1CDFD4}"/>
              </a:ext>
            </a:extLst>
          </p:cNvPr>
          <p:cNvSpPr>
            <a:spLocks noGrp="1" noChangeArrowheads="1"/>
          </p:cNvSpPr>
          <p:nvPr>
            <p:ph type="sldNum" sz="quarter" idx="12"/>
          </p:nvPr>
        </p:nvSpPr>
        <p:spPr>
          <a:ln/>
        </p:spPr>
        <p:txBody>
          <a:bodyPr/>
          <a:lstStyle>
            <a:lvl1pPr>
              <a:defRPr/>
            </a:lvl1pPr>
          </a:lstStyle>
          <a:p>
            <a:fld id="{B0441678-7AAD-AA42-847A-AA66896D30D1}" type="slidenum">
              <a:rPr lang="en-US" altLang="en-US"/>
              <a:pPr/>
              <a:t>‹#›</a:t>
            </a:fld>
            <a:endParaRPr lang="en-US" altLang="en-US"/>
          </a:p>
        </p:txBody>
      </p:sp>
    </p:spTree>
    <p:extLst>
      <p:ext uri="{BB962C8B-B14F-4D97-AF65-F5344CB8AC3E}">
        <p14:creationId xmlns:p14="http://schemas.microsoft.com/office/powerpoint/2010/main" val="38101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F8093F-A840-B720-BE21-B7DFB95166B0}"/>
              </a:ext>
            </a:extLst>
          </p:cNvPr>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n-US" altLang="en-US" sz="2400">
              <a:latin typeface="Times New Roman" panose="02020603050405020304" pitchFamily="18" charset="0"/>
            </a:endParaRPr>
          </a:p>
        </p:txBody>
      </p:sp>
      <p:sp>
        <p:nvSpPr>
          <p:cNvPr id="1027" name="Rectangle 3">
            <a:extLst>
              <a:ext uri="{FF2B5EF4-FFF2-40B4-BE49-F238E27FC236}">
                <a16:creationId xmlns:a16="http://schemas.microsoft.com/office/drawing/2014/main" id="{44BCAC01-8A50-A8C5-2CF8-69180FB9555F}"/>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n-US" altLang="en-US" sz="2400">
              <a:latin typeface="Times New Roman" panose="02020603050405020304" pitchFamily="18" charset="0"/>
            </a:endParaRPr>
          </a:p>
        </p:txBody>
      </p:sp>
      <p:sp>
        <p:nvSpPr>
          <p:cNvPr id="1028" name="Rectangle 4">
            <a:extLst>
              <a:ext uri="{FF2B5EF4-FFF2-40B4-BE49-F238E27FC236}">
                <a16:creationId xmlns:a16="http://schemas.microsoft.com/office/drawing/2014/main" id="{5672C1D0-0DCD-4E22-D6D5-ECA52B6EA18B}"/>
              </a:ext>
            </a:extLst>
          </p:cNvPr>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5">
            <a:extLst>
              <a:ext uri="{FF2B5EF4-FFF2-40B4-BE49-F238E27FC236}">
                <a16:creationId xmlns:a16="http://schemas.microsoft.com/office/drawing/2014/main" id="{7C403E2F-D67D-7DA6-EAC6-30F0B4FB3854}"/>
              </a:ext>
            </a:extLst>
          </p:cNvPr>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7286" name="Rectangle 6">
            <a:extLst>
              <a:ext uri="{FF2B5EF4-FFF2-40B4-BE49-F238E27FC236}">
                <a16:creationId xmlns:a16="http://schemas.microsoft.com/office/drawing/2014/main" id="{76523033-89FC-11A3-AA40-ED144D438017}"/>
              </a:ext>
            </a:extLst>
          </p:cNvPr>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000">
                <a:latin typeface="Arial" charset="0"/>
                <a:cs typeface="+mn-cs"/>
              </a:defRPr>
            </a:lvl1pPr>
          </a:lstStyle>
          <a:p>
            <a:pPr>
              <a:defRPr/>
            </a:pPr>
            <a:fld id="{9488D0DB-DD1A-9B44-8FCC-E191554FD104}" type="datetime1">
              <a:rPr lang="en-US"/>
              <a:pPr>
                <a:defRPr/>
              </a:pPr>
              <a:t>6/27/25</a:t>
            </a:fld>
            <a:endParaRPr lang="en-US"/>
          </a:p>
        </p:txBody>
      </p:sp>
      <p:sp>
        <p:nvSpPr>
          <p:cNvPr id="97287" name="Rectangle 7">
            <a:extLst>
              <a:ext uri="{FF2B5EF4-FFF2-40B4-BE49-F238E27FC236}">
                <a16:creationId xmlns:a16="http://schemas.microsoft.com/office/drawing/2014/main" id="{03679A48-F392-1B89-F6B9-178443F0B691}"/>
              </a:ext>
            </a:extLst>
          </p:cNvPr>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000">
                <a:latin typeface="Arial" charset="0"/>
                <a:cs typeface="+mn-cs"/>
              </a:defRPr>
            </a:lvl1pPr>
          </a:lstStyle>
          <a:p>
            <a:pPr>
              <a:defRPr/>
            </a:pPr>
            <a:endParaRPr lang="en-US"/>
          </a:p>
        </p:txBody>
      </p:sp>
      <p:sp>
        <p:nvSpPr>
          <p:cNvPr id="97288" name="Rectangle 8">
            <a:extLst>
              <a:ext uri="{FF2B5EF4-FFF2-40B4-BE49-F238E27FC236}">
                <a16:creationId xmlns:a16="http://schemas.microsoft.com/office/drawing/2014/main" id="{A2C1EB20-6859-6708-140A-3A5D654C3BF6}"/>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A54E3C5A-57E8-6E45-8FF2-D0CB95CD0A05}" type="slidenum">
              <a:rPr lang="en-US" altLang="en-US"/>
              <a:pPr/>
              <a:t>‹#›</a:t>
            </a:fld>
            <a:endParaRPr lang="en-US" altLang="en-US"/>
          </a:p>
        </p:txBody>
      </p:sp>
      <p:sp>
        <p:nvSpPr>
          <p:cNvPr id="1033" name="Freeform 9">
            <a:extLst>
              <a:ext uri="{FF2B5EF4-FFF2-40B4-BE49-F238E27FC236}">
                <a16:creationId xmlns:a16="http://schemas.microsoft.com/office/drawing/2014/main" id="{3FF67467-05AC-5832-A0D6-202979ADA70B}"/>
              </a:ext>
            </a:extLst>
          </p:cNvPr>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 name="Freeform 10">
            <a:extLst>
              <a:ext uri="{FF2B5EF4-FFF2-40B4-BE49-F238E27FC236}">
                <a16:creationId xmlns:a16="http://schemas.microsoft.com/office/drawing/2014/main" id="{BB5A2630-17ED-CE3D-E30B-4AE3C62CA93A}"/>
              </a:ext>
            </a:extLst>
          </p:cNvPr>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eaLnBrk="0" fontAlgn="base" hangingPunct="0">
        <a:spcBef>
          <a:spcPct val="0"/>
        </a:spcBef>
        <a:spcAft>
          <a:spcPct val="0"/>
        </a:spcAft>
        <a:defRPr sz="4000">
          <a:solidFill>
            <a:schemeClr val="tx2"/>
          </a:solidFill>
          <a:latin typeface="Arial" charset="0"/>
          <a:cs typeface="Arial" charset="0"/>
        </a:defRPr>
      </a:lvl6pPr>
      <a:lvl7pPr marL="914400" algn="l" rtl="0" eaLnBrk="0" fontAlgn="base" hangingPunct="0">
        <a:spcBef>
          <a:spcPct val="0"/>
        </a:spcBef>
        <a:spcAft>
          <a:spcPct val="0"/>
        </a:spcAft>
        <a:defRPr sz="4000">
          <a:solidFill>
            <a:schemeClr val="tx2"/>
          </a:solidFill>
          <a:latin typeface="Arial" charset="0"/>
          <a:cs typeface="Arial" charset="0"/>
        </a:defRPr>
      </a:lvl7pPr>
      <a:lvl8pPr marL="1371600" algn="l" rtl="0" eaLnBrk="0" fontAlgn="base" hangingPunct="0">
        <a:spcBef>
          <a:spcPct val="0"/>
        </a:spcBef>
        <a:spcAft>
          <a:spcPct val="0"/>
        </a:spcAft>
        <a:defRPr sz="4000">
          <a:solidFill>
            <a:schemeClr val="tx2"/>
          </a:solidFill>
          <a:latin typeface="Arial" charset="0"/>
          <a:cs typeface="Arial" charset="0"/>
        </a:defRPr>
      </a:lvl8pPr>
      <a:lvl9pPr marL="1828800" algn="l" rtl="0" eaLnBrk="0" fontAlgn="base" hangingPunct="0">
        <a:spcBef>
          <a:spcPct val="0"/>
        </a:spcBef>
        <a:spcAft>
          <a:spcPct val="0"/>
        </a:spcAft>
        <a:defRPr sz="4000">
          <a:solidFill>
            <a:schemeClr val="tx2"/>
          </a:solidFill>
          <a:latin typeface="Arial" charset="0"/>
          <a:cs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cs typeface="+mn-cs"/>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cs typeface="+mn-cs"/>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cs typeface="+mn-cs"/>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5pPr>
      <a:lvl6pPr marL="25273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6pPr>
      <a:lvl7pPr marL="29845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7pPr>
      <a:lvl8pPr marL="34417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8pPr>
      <a:lvl9pPr marL="38989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a:extLst>
              <a:ext uri="{FF2B5EF4-FFF2-40B4-BE49-F238E27FC236}">
                <a16:creationId xmlns:a16="http://schemas.microsoft.com/office/drawing/2014/main" id="{85549E2A-A638-1835-793D-649F806EC746}"/>
              </a:ext>
            </a:extLst>
          </p:cNvPr>
          <p:cNvSpPr>
            <a:spLocks noGrp="1"/>
          </p:cNvSpPr>
          <p:nvPr>
            <p:ph type="body" idx="4294967295"/>
          </p:nvPr>
        </p:nvSpPr>
        <p:spPr>
          <a:xfrm>
            <a:off x="1011238" y="339725"/>
            <a:ext cx="7799387" cy="2130425"/>
          </a:xfrm>
        </p:spPr>
        <p:txBody>
          <a:bodyPr anchor="b"/>
          <a:lstStyle/>
          <a:p>
            <a:pPr marL="17463" indent="0" algn="ctr" eaLnBrk="1" hangingPunct="1">
              <a:spcBef>
                <a:spcPct val="0"/>
              </a:spcBef>
              <a:buFont typeface="Wingdings" pitchFamily="2" charset="2"/>
              <a:buNone/>
            </a:pPr>
            <a:endParaRPr lang="en-US" altLang="en-US" sz="3600" b="1">
              <a:solidFill>
                <a:schemeClr val="tx2"/>
              </a:solidFill>
            </a:endParaRPr>
          </a:p>
          <a:p>
            <a:pPr marL="17463" indent="0" eaLnBrk="1" hangingPunct="1">
              <a:spcBef>
                <a:spcPct val="0"/>
              </a:spcBef>
              <a:buFont typeface="Wingdings" pitchFamily="2" charset="2"/>
              <a:buNone/>
            </a:pPr>
            <a:r>
              <a:rPr lang="en-US" altLang="en-US" sz="4200">
                <a:solidFill>
                  <a:schemeClr val="tx2"/>
                </a:solidFill>
              </a:rPr>
              <a:t>Implementing the CCSS</a:t>
            </a:r>
            <a:r>
              <a:rPr lang="en-US" altLang="en-US" sz="3800" b="1">
                <a:solidFill>
                  <a:schemeClr val="tx2"/>
                </a:solidFill>
              </a:rPr>
              <a:t> </a:t>
            </a:r>
          </a:p>
          <a:p>
            <a:pPr marL="17463" indent="0" algn="ctr" eaLnBrk="1" hangingPunct="1">
              <a:spcBef>
                <a:spcPct val="0"/>
              </a:spcBef>
              <a:buFont typeface="Wingdings" pitchFamily="2" charset="2"/>
              <a:buNone/>
            </a:pPr>
            <a:endParaRPr lang="en-US" altLang="en-US" sz="3800" i="1">
              <a:solidFill>
                <a:schemeClr val="tx2"/>
              </a:solidFill>
            </a:endParaRPr>
          </a:p>
          <a:p>
            <a:pPr marL="17463" indent="0" eaLnBrk="1" hangingPunct="1">
              <a:spcBef>
                <a:spcPct val="0"/>
              </a:spcBef>
              <a:buFont typeface="Wingdings" pitchFamily="2" charset="2"/>
              <a:buNone/>
            </a:pPr>
            <a:endParaRPr lang="en-US" altLang="en-US" sz="3800"/>
          </a:p>
        </p:txBody>
      </p:sp>
      <p:pic>
        <p:nvPicPr>
          <p:cNvPr id="2051" name="Picture 8">
            <a:extLst>
              <a:ext uri="{FF2B5EF4-FFF2-40B4-BE49-F238E27FC236}">
                <a16:creationId xmlns:a16="http://schemas.microsoft.com/office/drawing/2014/main" id="{B6979260-EEAE-3B47-EC9D-2EB5A163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1679575"/>
            <a:ext cx="730885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xt Box 9">
            <a:extLst>
              <a:ext uri="{FF2B5EF4-FFF2-40B4-BE49-F238E27FC236}">
                <a16:creationId xmlns:a16="http://schemas.microsoft.com/office/drawing/2014/main" id="{5B7A4567-4151-5CAC-52A8-BBE4166564C9}"/>
              </a:ext>
            </a:extLst>
          </p:cNvPr>
          <p:cNvSpPr txBox="1">
            <a:spLocks noChangeArrowheads="1"/>
          </p:cNvSpPr>
          <p:nvPr/>
        </p:nvSpPr>
        <p:spPr bwMode="auto">
          <a:xfrm>
            <a:off x="-2297113" y="3608388"/>
            <a:ext cx="54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5125" indent="-282575"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75F4F70-5BA2-022E-9919-849966800C8E}"/>
              </a:ext>
            </a:extLst>
          </p:cNvPr>
          <p:cNvSpPr>
            <a:spLocks noGrp="1" noChangeArrowheads="1"/>
          </p:cNvSpPr>
          <p:nvPr>
            <p:ph type="title" idx="4294967295"/>
          </p:nvPr>
        </p:nvSpPr>
        <p:spPr>
          <a:xfrm>
            <a:off x="949325" y="0"/>
            <a:ext cx="7158038" cy="1412875"/>
          </a:xfrm>
        </p:spPr>
        <p:txBody>
          <a:bodyPr/>
          <a:lstStyle/>
          <a:p>
            <a:pPr eaLnBrk="1" hangingPunct="1"/>
            <a:r>
              <a:rPr lang="en-US" altLang="en-US"/>
              <a:t>Critical Areas</a:t>
            </a:r>
          </a:p>
        </p:txBody>
      </p:sp>
      <p:sp>
        <p:nvSpPr>
          <p:cNvPr id="11267" name="Rectangle 3">
            <a:extLst>
              <a:ext uri="{FF2B5EF4-FFF2-40B4-BE49-F238E27FC236}">
                <a16:creationId xmlns:a16="http://schemas.microsoft.com/office/drawing/2014/main" id="{BFE9582B-9F61-37B7-AA54-1D252AE83C19}"/>
              </a:ext>
            </a:extLst>
          </p:cNvPr>
          <p:cNvSpPr>
            <a:spLocks noGrp="1" noChangeArrowheads="1"/>
          </p:cNvSpPr>
          <p:nvPr>
            <p:ph type="body" idx="4294967295"/>
          </p:nvPr>
        </p:nvSpPr>
        <p:spPr/>
        <p:txBody>
          <a:bodyPr/>
          <a:lstStyle/>
          <a:p>
            <a:pPr eaLnBrk="1" hangingPunct="1">
              <a:buClr>
                <a:schemeClr val="accent2"/>
              </a:buClr>
              <a:buFont typeface="Wingdings" pitchFamily="2" charset="2"/>
              <a:buChar char="§"/>
            </a:pPr>
            <a:r>
              <a:rPr lang="en-US" altLang="en-US"/>
              <a:t>There are typically two to four </a:t>
            </a:r>
            <a:r>
              <a:rPr lang="en-US" altLang="en-US" i="1"/>
              <a:t>Critical Areas</a:t>
            </a:r>
            <a:r>
              <a:rPr lang="en-US" altLang="en-US"/>
              <a:t> for instruction in the introduction of </a:t>
            </a:r>
            <a:r>
              <a:rPr lang="en-US" altLang="en-US" b="1">
                <a:solidFill>
                  <a:srgbClr val="CC9900"/>
                </a:solidFill>
              </a:rPr>
              <a:t>each grade level</a:t>
            </a:r>
            <a:r>
              <a:rPr lang="en-US" altLang="en-US" b="1">
                <a:solidFill>
                  <a:schemeClr val="accent1"/>
                </a:solidFill>
              </a:rPr>
              <a:t> </a:t>
            </a:r>
            <a:endParaRPr lang="en-US" altLang="en-US">
              <a:solidFill>
                <a:schemeClr val="accent1"/>
              </a:solidFill>
            </a:endParaRPr>
          </a:p>
          <a:p>
            <a:pPr eaLnBrk="1" hangingPunct="1">
              <a:buClr>
                <a:schemeClr val="accent2"/>
              </a:buClr>
              <a:buFont typeface="Wingdings" pitchFamily="2" charset="2"/>
              <a:buChar char="§"/>
            </a:pPr>
            <a:endParaRPr lang="en-US" altLang="en-US">
              <a:solidFill>
                <a:schemeClr val="accent1"/>
              </a:solidFill>
            </a:endParaRPr>
          </a:p>
          <a:p>
            <a:pPr eaLnBrk="1" hangingPunct="1">
              <a:buClr>
                <a:schemeClr val="accent2"/>
              </a:buClr>
              <a:buFont typeface="Wingdings" pitchFamily="2" charset="2"/>
              <a:buChar char="§"/>
            </a:pPr>
            <a:r>
              <a:rPr lang="en-US" altLang="en-US"/>
              <a:t>They bring </a:t>
            </a:r>
            <a:r>
              <a:rPr lang="en-US" altLang="en-US" b="1">
                <a:solidFill>
                  <a:srgbClr val="CC9900"/>
                </a:solidFill>
              </a:rPr>
              <a:t>focus</a:t>
            </a:r>
            <a:r>
              <a:rPr lang="en-US" altLang="en-US"/>
              <a:t> to the standards by grouping and summarizing the big ideas to guide instruction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4786318-25CA-FDE4-5B79-4A7276FE8072}"/>
              </a:ext>
            </a:extLst>
          </p:cNvPr>
          <p:cNvSpPr>
            <a:spLocks noGrp="1" noChangeArrowheads="1"/>
          </p:cNvSpPr>
          <p:nvPr>
            <p:ph type="title"/>
          </p:nvPr>
        </p:nvSpPr>
        <p:spPr>
          <a:xfrm>
            <a:off x="931863" y="160338"/>
            <a:ext cx="7158037" cy="1141412"/>
          </a:xfrm>
        </p:spPr>
        <p:txBody>
          <a:bodyPr/>
          <a:lstStyle/>
          <a:p>
            <a:r>
              <a:rPr lang="en-US" altLang="en-US" sz="3500"/>
              <a:t>Getting to know the Critical Areas</a:t>
            </a:r>
          </a:p>
        </p:txBody>
      </p:sp>
      <p:sp>
        <p:nvSpPr>
          <p:cNvPr id="53251" name="Rectangle 3">
            <a:extLst>
              <a:ext uri="{FF2B5EF4-FFF2-40B4-BE49-F238E27FC236}">
                <a16:creationId xmlns:a16="http://schemas.microsoft.com/office/drawing/2014/main" id="{E699FB17-4240-41B9-964D-5248996414A2}"/>
              </a:ext>
            </a:extLst>
          </p:cNvPr>
          <p:cNvSpPr>
            <a:spLocks noGrp="1" noChangeArrowheads="1"/>
          </p:cNvSpPr>
          <p:nvPr>
            <p:ph type="body" idx="1"/>
          </p:nvPr>
        </p:nvSpPr>
        <p:spPr/>
        <p:txBody>
          <a:bodyPr/>
          <a:lstStyle/>
          <a:p>
            <a:pPr>
              <a:lnSpc>
                <a:spcPct val="90000"/>
              </a:lnSpc>
              <a:buClr>
                <a:schemeClr val="accent2"/>
              </a:buClr>
              <a:buFont typeface="Wingdings" pitchFamily="2" charset="2"/>
              <a:buChar char="§"/>
            </a:pPr>
            <a:r>
              <a:rPr lang="en-US" altLang="en-US"/>
              <a:t>Read the critical areas for your grade level </a:t>
            </a:r>
          </a:p>
          <a:p>
            <a:pPr>
              <a:lnSpc>
                <a:spcPct val="90000"/>
              </a:lnSpc>
              <a:buClr>
                <a:schemeClr val="accent2"/>
              </a:buClr>
              <a:buFont typeface="Wingdings" pitchFamily="2" charset="2"/>
              <a:buChar char="§"/>
            </a:pPr>
            <a:endParaRPr lang="en-US" altLang="en-US" sz="1200"/>
          </a:p>
          <a:p>
            <a:pPr>
              <a:lnSpc>
                <a:spcPct val="90000"/>
              </a:lnSpc>
              <a:buClr>
                <a:schemeClr val="accent2"/>
              </a:buClr>
              <a:buFont typeface="Wingdings" pitchFamily="2" charset="2"/>
              <a:buChar char="§"/>
            </a:pPr>
            <a:r>
              <a:rPr lang="en-US" altLang="en-US"/>
              <a:t>Use a sticky note to </a:t>
            </a:r>
            <a:r>
              <a:rPr lang="en-US" altLang="en-US" i="1"/>
              <a:t>stop and jot</a:t>
            </a:r>
            <a:r>
              <a:rPr lang="en-US" altLang="en-US"/>
              <a:t> </a:t>
            </a:r>
            <a:r>
              <a:rPr lang="en-US" altLang="en-US">
                <a:solidFill>
                  <a:srgbClr val="CC9900"/>
                </a:solidFill>
              </a:rPr>
              <a:t>at least two</a:t>
            </a:r>
            <a:r>
              <a:rPr lang="en-US" altLang="en-US"/>
              <a:t> things that will impact your practice</a:t>
            </a:r>
          </a:p>
          <a:p>
            <a:pPr>
              <a:lnSpc>
                <a:spcPct val="90000"/>
              </a:lnSpc>
              <a:buClr>
                <a:schemeClr val="accent2"/>
              </a:buClr>
              <a:buFont typeface="Wingdings" pitchFamily="2" charset="2"/>
              <a:buChar char="§"/>
            </a:pPr>
            <a:endParaRPr lang="en-US" altLang="en-US" sz="1200"/>
          </a:p>
          <a:p>
            <a:pPr>
              <a:lnSpc>
                <a:spcPct val="90000"/>
              </a:lnSpc>
              <a:buClr>
                <a:schemeClr val="accent2"/>
              </a:buClr>
              <a:buFont typeface="Wingdings" pitchFamily="2" charset="2"/>
              <a:buChar char="§"/>
            </a:pPr>
            <a:r>
              <a:rPr lang="en-US" altLang="en-US"/>
              <a:t>Pick one of your sticky notes to share out at your 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3251">
                                            <p:txEl>
                                              <p:pRg st="2" end="2"/>
                                            </p:txEl>
                                          </p:spTgt>
                                        </p:tgtEl>
                                        <p:attrNameLst>
                                          <p:attrName>style.visibility</p:attrName>
                                        </p:attrNameLst>
                                      </p:cBhvr>
                                      <p:to>
                                        <p:strVal val="visible"/>
                                      </p:to>
                                    </p:set>
                                    <p:anim calcmode="lin" valueType="num">
                                      <p:cBhvr>
                                        <p:cTn id="7"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53251">
                                            <p:txEl>
                                              <p:pRg st="2" end="2"/>
                                            </p:txEl>
                                          </p:spTgt>
                                        </p:tgtEl>
                                        <p:attrNameLst>
                                          <p:attrName>style.rotation</p:attrName>
                                        </p:attrNameLst>
                                      </p:cBhvr>
                                      <p:tavLst>
                                        <p:tav tm="0">
                                          <p:val>
                                            <p:fltVal val="90"/>
                                          </p:val>
                                        </p:tav>
                                        <p:tav tm="100000">
                                          <p:val>
                                            <p:fltVal val="0"/>
                                          </p:val>
                                        </p:tav>
                                      </p:tavLst>
                                    </p:anim>
                                    <p:animEffect transition="in" filter="fade">
                                      <p:cBhvr>
                                        <p:cTn id="10" dur="500"/>
                                        <p:tgtEl>
                                          <p:spTgt spid="5325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3251">
                                            <p:txEl>
                                              <p:pRg st="4" end="4"/>
                                            </p:txEl>
                                          </p:spTgt>
                                        </p:tgtEl>
                                        <p:attrNameLst>
                                          <p:attrName>style.visibility</p:attrName>
                                        </p:attrNameLst>
                                      </p:cBhvr>
                                      <p:to>
                                        <p:strVal val="visible"/>
                                      </p:to>
                                    </p:set>
                                    <p:anim calcmode="lin" valueType="num">
                                      <p:cBhvr>
                                        <p:cTn id="15" dur="5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3251">
                                            <p:txEl>
                                              <p:pRg st="4" end="4"/>
                                            </p:txEl>
                                          </p:spTgt>
                                        </p:tgtEl>
                                        <p:attrNameLst>
                                          <p:attrName>ppt_h</p:attrName>
                                        </p:attrNameLst>
                                      </p:cBhvr>
                                      <p:tavLst>
                                        <p:tav tm="0">
                                          <p:val>
                                            <p:fltVal val="0"/>
                                          </p:val>
                                        </p:tav>
                                        <p:tav tm="100000">
                                          <p:val>
                                            <p:strVal val="#ppt_h"/>
                                          </p:val>
                                        </p:tav>
                                      </p:tavLst>
                                    </p:anim>
                                    <p:anim calcmode="lin" valueType="num">
                                      <p:cBhvr>
                                        <p:cTn id="17" dur="500" fill="hold"/>
                                        <p:tgtEl>
                                          <p:spTgt spid="53251">
                                            <p:txEl>
                                              <p:pRg st="4" end="4"/>
                                            </p:txEl>
                                          </p:spTgt>
                                        </p:tgtEl>
                                        <p:attrNameLst>
                                          <p:attrName>style.rotation</p:attrName>
                                        </p:attrNameLst>
                                      </p:cBhvr>
                                      <p:tavLst>
                                        <p:tav tm="0">
                                          <p:val>
                                            <p:fltVal val="90"/>
                                          </p:val>
                                        </p:tav>
                                        <p:tav tm="100000">
                                          <p:val>
                                            <p:fltVal val="0"/>
                                          </p:val>
                                        </p:tav>
                                      </p:tavLst>
                                    </p:anim>
                                    <p:animEffect transition="in" filter="fade">
                                      <p:cBhvr>
                                        <p:cTn id="18"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3" descr="Kindergarten CCSSI Math Standards.pdf">
            <a:extLst>
              <a:ext uri="{FF2B5EF4-FFF2-40B4-BE49-F238E27FC236}">
                <a16:creationId xmlns:a16="http://schemas.microsoft.com/office/drawing/2014/main" id="{90C73ECA-1016-DEC9-5E46-8A6A9AF0A910}"/>
              </a:ext>
            </a:extLst>
          </p:cNvPr>
          <p:cNvPicPr>
            <a:picLocks noChangeAspect="1"/>
          </p:cNvPicPr>
          <p:nvPr/>
        </p:nvPicPr>
        <p:blipFill>
          <a:blip r:embed="rId3">
            <a:extLst>
              <a:ext uri="{28A0092B-C50C-407E-A947-70E740481C1C}">
                <a14:useLocalDpi xmlns:a14="http://schemas.microsoft.com/office/drawing/2010/main" val="0"/>
              </a:ext>
            </a:extLst>
          </a:blip>
          <a:srcRect b="33417"/>
          <a:stretch>
            <a:fillRect/>
          </a:stretch>
        </p:blipFill>
        <p:spPr bwMode="auto">
          <a:xfrm>
            <a:off x="971549" y="174624"/>
            <a:ext cx="8353149" cy="719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E643B2E8-6C3E-AB5F-514A-BA29B6785A04}"/>
              </a:ext>
            </a:extLst>
          </p:cNvPr>
          <p:cNvSpPr>
            <a:spLocks noGrp="1" noChangeArrowheads="1"/>
          </p:cNvSpPr>
          <p:nvPr>
            <p:ph type="title" idx="4294967295"/>
          </p:nvPr>
        </p:nvSpPr>
        <p:spPr>
          <a:xfrm>
            <a:off x="914400" y="0"/>
            <a:ext cx="7158038" cy="1412875"/>
          </a:xfrm>
        </p:spPr>
        <p:txBody>
          <a:bodyPr/>
          <a:lstStyle/>
          <a:p>
            <a:pPr eaLnBrk="1" hangingPunct="1"/>
            <a:r>
              <a:rPr lang="en-US" altLang="en-US"/>
              <a:t>Design and Organization</a:t>
            </a:r>
          </a:p>
        </p:txBody>
      </p:sp>
      <p:sp>
        <p:nvSpPr>
          <p:cNvPr id="14339" name="Rectangle 6">
            <a:extLst>
              <a:ext uri="{FF2B5EF4-FFF2-40B4-BE49-F238E27FC236}">
                <a16:creationId xmlns:a16="http://schemas.microsoft.com/office/drawing/2014/main" id="{02A26685-7852-C71E-213C-93A852260700}"/>
              </a:ext>
            </a:extLst>
          </p:cNvPr>
          <p:cNvSpPr txBox="1">
            <a:spLocks noChangeArrowheads="1"/>
          </p:cNvSpPr>
          <p:nvPr/>
        </p:nvSpPr>
        <p:spPr bwMode="auto">
          <a:xfrm>
            <a:off x="762000" y="16764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buClr>
                <a:schemeClr val="accent2"/>
              </a:buClr>
              <a:buSzTx/>
            </a:pPr>
            <a:r>
              <a:rPr lang="en-US" altLang="en-US" sz="2000" i="1">
                <a:solidFill>
                  <a:srgbClr val="CC9900"/>
                </a:solidFill>
              </a:rPr>
              <a:t>Content standards</a:t>
            </a:r>
            <a:r>
              <a:rPr lang="en-US" altLang="en-US" sz="2000" i="1"/>
              <a:t> </a:t>
            </a:r>
            <a:r>
              <a:rPr lang="en-US" altLang="en-US" sz="2000"/>
              <a:t>define what students should understand and be able to do</a:t>
            </a:r>
          </a:p>
          <a:p>
            <a:pPr defTabSz="914400" eaLnBrk="1" hangingPunct="1">
              <a:buClr>
                <a:schemeClr val="accent2"/>
              </a:buClr>
              <a:buSzTx/>
            </a:pPr>
            <a:r>
              <a:rPr lang="en-US" altLang="en-US" sz="2000" i="1">
                <a:solidFill>
                  <a:srgbClr val="CC9900"/>
                </a:solidFill>
              </a:rPr>
              <a:t>Clusters</a:t>
            </a:r>
            <a:r>
              <a:rPr lang="en-US" altLang="en-US" sz="2000"/>
              <a:t> are groups of related standards</a:t>
            </a:r>
            <a:endParaRPr lang="en-US" altLang="en-US" sz="2000" i="1"/>
          </a:p>
          <a:p>
            <a:pPr defTabSz="914400" eaLnBrk="1" hangingPunct="1">
              <a:buClr>
                <a:schemeClr val="accent2"/>
              </a:buClr>
              <a:buSzTx/>
            </a:pPr>
            <a:r>
              <a:rPr lang="en-US" altLang="en-US" sz="2000" i="1">
                <a:solidFill>
                  <a:srgbClr val="CC9900"/>
                </a:solidFill>
              </a:rPr>
              <a:t>Domains</a:t>
            </a:r>
            <a:r>
              <a:rPr lang="en-US" altLang="en-US" sz="2000" i="1">
                <a:solidFill>
                  <a:schemeClr val="accent1"/>
                </a:solidFill>
              </a:rPr>
              <a:t> </a:t>
            </a:r>
            <a:r>
              <a:rPr lang="en-US" altLang="en-US" sz="2000"/>
              <a:t>are larger groups that progress across grades</a:t>
            </a:r>
            <a:endParaRPr lang="en-US" altLang="en-US" sz="2000" i="1"/>
          </a:p>
          <a:p>
            <a:pPr defTabSz="914400" eaLnBrk="1" hangingPunct="1">
              <a:buClr>
                <a:schemeClr val="accent1"/>
              </a:buClr>
              <a:buSzPct val="85000"/>
              <a:buFont typeface="Wingdings 2" pitchFamily="2" charset="2"/>
              <a:buChar char=""/>
            </a:pPr>
            <a:endParaRPr lang="en-US" altLang="en-US" sz="2400">
              <a:latin typeface="Calibri" panose="020F0502020204030204" pitchFamily="34" charset="0"/>
            </a:endParaRPr>
          </a:p>
          <a:p>
            <a:pPr defTabSz="914400" eaLnBrk="1" hangingPunct="1">
              <a:buClr>
                <a:schemeClr val="accent1"/>
              </a:buClr>
              <a:buSzPct val="85000"/>
              <a:buFont typeface="Wingdings 2" pitchFamily="2" charset="2"/>
              <a:buChar char=""/>
            </a:pPr>
            <a:endParaRPr lang="en-US" altLang="en-US" sz="2800" b="1">
              <a:latin typeface="Calibri" panose="020F0502020204030204" pitchFamily="34" charset="0"/>
            </a:endParaRPr>
          </a:p>
        </p:txBody>
      </p:sp>
      <p:pic>
        <p:nvPicPr>
          <p:cNvPr id="14340" name="Picture 4">
            <a:extLst>
              <a:ext uri="{FF2B5EF4-FFF2-40B4-BE49-F238E27FC236}">
                <a16:creationId xmlns:a16="http://schemas.microsoft.com/office/drawing/2014/main" id="{52529E64-4D3B-2DB1-44BA-93352723C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92475"/>
            <a:ext cx="69723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Oval 5">
            <a:extLst>
              <a:ext uri="{FF2B5EF4-FFF2-40B4-BE49-F238E27FC236}">
                <a16:creationId xmlns:a16="http://schemas.microsoft.com/office/drawing/2014/main" id="{219BB5B1-7049-FFD7-D50F-E2578F7DDF51}"/>
              </a:ext>
            </a:extLst>
          </p:cNvPr>
          <p:cNvSpPr>
            <a:spLocks noChangeArrowheads="1"/>
          </p:cNvSpPr>
          <p:nvPr/>
        </p:nvSpPr>
        <p:spPr bwMode="auto">
          <a:xfrm>
            <a:off x="1295400" y="3429000"/>
            <a:ext cx="7162800" cy="533400"/>
          </a:xfrm>
          <a:prstGeom prst="ellipse">
            <a:avLst/>
          </a:prstGeom>
          <a:noFill/>
          <a:ln w="2222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0"/>
              </a:spcBef>
              <a:buClr>
                <a:schemeClr val="accent1"/>
              </a:buClr>
              <a:buSzTx/>
            </a:pPr>
            <a:endParaRPr lang="en-US" altLang="en-US"/>
          </a:p>
        </p:txBody>
      </p:sp>
      <p:sp>
        <p:nvSpPr>
          <p:cNvPr id="14342" name="Line 6">
            <a:extLst>
              <a:ext uri="{FF2B5EF4-FFF2-40B4-BE49-F238E27FC236}">
                <a16:creationId xmlns:a16="http://schemas.microsoft.com/office/drawing/2014/main" id="{B707CDDB-44E0-B72C-7D81-A7B67BE86A27}"/>
              </a:ext>
            </a:extLst>
          </p:cNvPr>
          <p:cNvSpPr>
            <a:spLocks noChangeShapeType="1"/>
          </p:cNvSpPr>
          <p:nvPr/>
        </p:nvSpPr>
        <p:spPr bwMode="auto">
          <a:xfrm>
            <a:off x="7162800" y="3962400"/>
            <a:ext cx="685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14343" name="Text Box 7">
            <a:extLst>
              <a:ext uri="{FF2B5EF4-FFF2-40B4-BE49-F238E27FC236}">
                <a16:creationId xmlns:a16="http://schemas.microsoft.com/office/drawing/2014/main" id="{2739CF2A-ECC5-CDFD-6F45-2986F492B2F9}"/>
              </a:ext>
            </a:extLst>
          </p:cNvPr>
          <p:cNvSpPr txBox="1">
            <a:spLocks noChangeArrowheads="1"/>
          </p:cNvSpPr>
          <p:nvPr/>
        </p:nvSpPr>
        <p:spPr bwMode="auto">
          <a:xfrm>
            <a:off x="7924800" y="28956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50000"/>
              </a:spcBef>
              <a:buClr>
                <a:schemeClr val="accent1"/>
              </a:buClr>
              <a:buSzTx/>
              <a:buFont typeface="Wingdings" pitchFamily="2" charset="2"/>
              <a:buNone/>
            </a:pPr>
            <a:r>
              <a:rPr lang="en-US" altLang="en-US" sz="1400" b="1">
                <a:solidFill>
                  <a:srgbClr val="FF9900"/>
                </a:solidFill>
              </a:rPr>
              <a:t>Domain</a:t>
            </a:r>
          </a:p>
        </p:txBody>
      </p:sp>
      <p:sp>
        <p:nvSpPr>
          <p:cNvPr id="14344" name="Line 8">
            <a:extLst>
              <a:ext uri="{FF2B5EF4-FFF2-40B4-BE49-F238E27FC236}">
                <a16:creationId xmlns:a16="http://schemas.microsoft.com/office/drawing/2014/main" id="{A22B0211-93C3-2050-ACA6-E45DA497C7FE}"/>
              </a:ext>
            </a:extLst>
          </p:cNvPr>
          <p:cNvSpPr>
            <a:spLocks noChangeShapeType="1"/>
          </p:cNvSpPr>
          <p:nvPr/>
        </p:nvSpPr>
        <p:spPr bwMode="auto">
          <a:xfrm flipH="1">
            <a:off x="8153400" y="3200400"/>
            <a:ext cx="457200" cy="304800"/>
          </a:xfrm>
          <a:prstGeom prst="line">
            <a:avLst/>
          </a:prstGeom>
          <a:noFill/>
          <a:ln w="25400">
            <a:solidFill>
              <a:srgbClr val="FF99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345" name="Line 9">
            <a:extLst>
              <a:ext uri="{FF2B5EF4-FFF2-40B4-BE49-F238E27FC236}">
                <a16:creationId xmlns:a16="http://schemas.microsoft.com/office/drawing/2014/main" id="{95247E15-CC68-D1CF-F058-8439CA5737F8}"/>
              </a:ext>
            </a:extLst>
          </p:cNvPr>
          <p:cNvSpPr>
            <a:spLocks noChangeShapeType="1"/>
          </p:cNvSpPr>
          <p:nvPr/>
        </p:nvSpPr>
        <p:spPr bwMode="auto">
          <a:xfrm flipV="1">
            <a:off x="1143000" y="4800600"/>
            <a:ext cx="457200" cy="304800"/>
          </a:xfrm>
          <a:prstGeom prst="line">
            <a:avLst/>
          </a:prstGeom>
          <a:noFill/>
          <a:ln w="25400">
            <a:solidFill>
              <a:srgbClr val="FF99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14346" name="Group 10">
            <a:extLst>
              <a:ext uri="{FF2B5EF4-FFF2-40B4-BE49-F238E27FC236}">
                <a16:creationId xmlns:a16="http://schemas.microsoft.com/office/drawing/2014/main" id="{25686EAD-C149-2DFB-A4F9-064B5F5B4621}"/>
              </a:ext>
            </a:extLst>
          </p:cNvPr>
          <p:cNvGrpSpPr>
            <a:grpSpLocks/>
          </p:cNvGrpSpPr>
          <p:nvPr/>
        </p:nvGrpSpPr>
        <p:grpSpPr bwMode="auto">
          <a:xfrm>
            <a:off x="7010400" y="3962400"/>
            <a:ext cx="1981200" cy="1905000"/>
            <a:chOff x="4416" y="2496"/>
            <a:chExt cx="1248" cy="1200"/>
          </a:xfrm>
        </p:grpSpPr>
        <p:grpSp>
          <p:nvGrpSpPr>
            <p:cNvPr id="14348" name="Group 11">
              <a:extLst>
                <a:ext uri="{FF2B5EF4-FFF2-40B4-BE49-F238E27FC236}">
                  <a16:creationId xmlns:a16="http://schemas.microsoft.com/office/drawing/2014/main" id="{02A332C5-3BC7-94CC-DC51-83DD2B1B1113}"/>
                </a:ext>
              </a:extLst>
            </p:cNvPr>
            <p:cNvGrpSpPr>
              <a:grpSpLocks/>
            </p:cNvGrpSpPr>
            <p:nvPr/>
          </p:nvGrpSpPr>
          <p:grpSpPr bwMode="auto">
            <a:xfrm>
              <a:off x="4416" y="2496"/>
              <a:ext cx="528" cy="1200"/>
              <a:chOff x="4848" y="2496"/>
              <a:chExt cx="528" cy="1200"/>
            </a:xfrm>
          </p:grpSpPr>
          <p:sp>
            <p:nvSpPr>
              <p:cNvPr id="14351" name="Line 12">
                <a:extLst>
                  <a:ext uri="{FF2B5EF4-FFF2-40B4-BE49-F238E27FC236}">
                    <a16:creationId xmlns:a16="http://schemas.microsoft.com/office/drawing/2014/main" id="{53A51BA8-C639-88F9-CADD-06E90C07B00B}"/>
                  </a:ext>
                </a:extLst>
              </p:cNvPr>
              <p:cNvSpPr>
                <a:spLocks noChangeShapeType="1"/>
              </p:cNvSpPr>
              <p:nvPr/>
            </p:nvSpPr>
            <p:spPr bwMode="auto">
              <a:xfrm>
                <a:off x="4848" y="2496"/>
                <a:ext cx="528" cy="0"/>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352" name="Line 13">
                <a:extLst>
                  <a:ext uri="{FF2B5EF4-FFF2-40B4-BE49-F238E27FC236}">
                    <a16:creationId xmlns:a16="http://schemas.microsoft.com/office/drawing/2014/main" id="{9AA1F6D1-2423-C559-281F-F3E4040B9E49}"/>
                  </a:ext>
                </a:extLst>
              </p:cNvPr>
              <p:cNvSpPr>
                <a:spLocks noChangeShapeType="1"/>
              </p:cNvSpPr>
              <p:nvPr/>
            </p:nvSpPr>
            <p:spPr bwMode="auto">
              <a:xfrm>
                <a:off x="5376" y="2496"/>
                <a:ext cx="0" cy="1200"/>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4353" name="Line 14">
                <a:extLst>
                  <a:ext uri="{FF2B5EF4-FFF2-40B4-BE49-F238E27FC236}">
                    <a16:creationId xmlns:a16="http://schemas.microsoft.com/office/drawing/2014/main" id="{05AEF0B6-41C5-0D74-A974-319C78ED3C87}"/>
                  </a:ext>
                </a:extLst>
              </p:cNvPr>
              <p:cNvSpPr>
                <a:spLocks noChangeShapeType="1"/>
              </p:cNvSpPr>
              <p:nvPr/>
            </p:nvSpPr>
            <p:spPr bwMode="auto">
              <a:xfrm>
                <a:off x="4896" y="3696"/>
                <a:ext cx="480" cy="0"/>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4349" name="Line 15">
              <a:extLst>
                <a:ext uri="{FF2B5EF4-FFF2-40B4-BE49-F238E27FC236}">
                  <a16:creationId xmlns:a16="http://schemas.microsoft.com/office/drawing/2014/main" id="{A26ECF39-818A-8C5A-0690-DF286A76D7E1}"/>
                </a:ext>
              </a:extLst>
            </p:cNvPr>
            <p:cNvSpPr>
              <a:spLocks noChangeShapeType="1"/>
            </p:cNvSpPr>
            <p:nvPr/>
          </p:nvSpPr>
          <p:spPr bwMode="auto">
            <a:xfrm flipH="1">
              <a:off x="5040" y="2832"/>
              <a:ext cx="288" cy="192"/>
            </a:xfrm>
            <a:prstGeom prst="line">
              <a:avLst/>
            </a:prstGeom>
            <a:noFill/>
            <a:ln w="25400">
              <a:solidFill>
                <a:srgbClr val="FF99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350" name="Text Box 16">
              <a:extLst>
                <a:ext uri="{FF2B5EF4-FFF2-40B4-BE49-F238E27FC236}">
                  <a16:creationId xmlns:a16="http://schemas.microsoft.com/office/drawing/2014/main" id="{F882EFC1-9687-75BC-2366-1E7FCF9CCFF4}"/>
                </a:ext>
              </a:extLst>
            </p:cNvPr>
            <p:cNvSpPr txBox="1">
              <a:spLocks noChangeArrowheads="1"/>
            </p:cNvSpPr>
            <p:nvPr/>
          </p:nvSpPr>
          <p:spPr bwMode="auto">
            <a:xfrm>
              <a:off x="5040" y="2592"/>
              <a:ext cx="6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50000"/>
                </a:spcBef>
                <a:buClr>
                  <a:schemeClr val="accent1"/>
                </a:buClr>
                <a:buSzTx/>
                <a:buFont typeface="Wingdings" pitchFamily="2" charset="2"/>
                <a:buNone/>
              </a:pPr>
              <a:r>
                <a:rPr lang="en-US" altLang="en-US" sz="1400" b="1">
                  <a:solidFill>
                    <a:srgbClr val="FF9900"/>
                  </a:solidFill>
                </a:rPr>
                <a:t>Cluster</a:t>
              </a:r>
            </a:p>
          </p:txBody>
        </p:sp>
      </p:grpSp>
      <p:sp>
        <p:nvSpPr>
          <p:cNvPr id="14347" name="Text Box 17">
            <a:extLst>
              <a:ext uri="{FF2B5EF4-FFF2-40B4-BE49-F238E27FC236}">
                <a16:creationId xmlns:a16="http://schemas.microsoft.com/office/drawing/2014/main" id="{9EEB5C19-82BF-B12D-B3D1-DDE97D5B3ABB}"/>
              </a:ext>
            </a:extLst>
          </p:cNvPr>
          <p:cNvSpPr txBox="1">
            <a:spLocks noChangeArrowheads="1"/>
          </p:cNvSpPr>
          <p:nvPr/>
        </p:nvSpPr>
        <p:spPr bwMode="auto">
          <a:xfrm>
            <a:off x="381000" y="52578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50000"/>
              </a:spcBef>
              <a:buClr>
                <a:schemeClr val="accent1"/>
              </a:buClr>
              <a:buSzTx/>
              <a:buFont typeface="Wingdings" pitchFamily="2" charset="2"/>
              <a:buNone/>
            </a:pPr>
            <a:r>
              <a:rPr lang="en-US" altLang="en-US" sz="1400" b="1">
                <a:solidFill>
                  <a:srgbClr val="FF9900"/>
                </a:solidFill>
              </a:rPr>
              <a:t>Standard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BCD52A4-8FB9-F750-589A-3A2586E3D093}"/>
              </a:ext>
            </a:extLst>
          </p:cNvPr>
          <p:cNvSpPr>
            <a:spLocks noGrp="1"/>
          </p:cNvSpPr>
          <p:nvPr>
            <p:ph type="ctrTitle" idx="4294967295"/>
          </p:nvPr>
        </p:nvSpPr>
        <p:spPr>
          <a:xfrm>
            <a:off x="1127125" y="393700"/>
            <a:ext cx="6889750" cy="917575"/>
          </a:xfrm>
        </p:spPr>
        <p:txBody>
          <a:bodyPr/>
          <a:lstStyle/>
          <a:p>
            <a:r>
              <a:rPr lang="en-US" altLang="en-US" sz="3800"/>
              <a:t>Critical Areas vs. Focal Points</a:t>
            </a:r>
          </a:p>
        </p:txBody>
      </p:sp>
      <p:sp>
        <p:nvSpPr>
          <p:cNvPr id="15363" name="Subtitle 2">
            <a:extLst>
              <a:ext uri="{FF2B5EF4-FFF2-40B4-BE49-F238E27FC236}">
                <a16:creationId xmlns:a16="http://schemas.microsoft.com/office/drawing/2014/main" id="{CAD84BAE-69E3-710D-BD8D-1000FEB45248}"/>
              </a:ext>
            </a:extLst>
          </p:cNvPr>
          <p:cNvSpPr>
            <a:spLocks noGrp="1"/>
          </p:cNvSpPr>
          <p:nvPr>
            <p:ph type="subTitle" idx="4294967295"/>
          </p:nvPr>
        </p:nvSpPr>
        <p:spPr>
          <a:xfrm>
            <a:off x="1371600" y="2020888"/>
            <a:ext cx="6400800" cy="3617912"/>
          </a:xfrm>
        </p:spPr>
        <p:txBody>
          <a:bodyPr/>
          <a:lstStyle/>
          <a:p>
            <a:pPr marL="0" indent="0">
              <a:buFont typeface="Wingdings" pitchFamily="2" charset="2"/>
              <a:buNone/>
            </a:pPr>
            <a:endParaRPr lang="en-US" altLang="en-US"/>
          </a:p>
        </p:txBody>
      </p:sp>
      <p:pic>
        <p:nvPicPr>
          <p:cNvPr id="15364" name="Picture 7">
            <a:extLst>
              <a:ext uri="{FF2B5EF4-FFF2-40B4-BE49-F238E27FC236}">
                <a16:creationId xmlns:a16="http://schemas.microsoft.com/office/drawing/2014/main" id="{F82A23B8-7865-93BC-108A-2C3241D49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2020888"/>
            <a:ext cx="7772400" cy="43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27C657-8034-3EA0-807A-AF83DCDF3BA6}"/>
              </a:ext>
            </a:extLst>
          </p:cNvPr>
          <p:cNvSpPr txBox="1"/>
          <p:nvPr/>
        </p:nvSpPr>
        <p:spPr>
          <a:xfrm>
            <a:off x="176463" y="112295"/>
            <a:ext cx="652679" cy="6400800"/>
          </a:xfrm>
          <a:prstGeom prst="rect">
            <a:avLst/>
          </a:prstGeom>
        </p:spPr>
        <p:style>
          <a:lnRef idx="2">
            <a:schemeClr val="accent1"/>
          </a:lnRef>
          <a:fillRef idx="1">
            <a:schemeClr val="lt1"/>
          </a:fillRef>
          <a:effectRef idx="0">
            <a:schemeClr val="accent1"/>
          </a:effectRef>
          <a:fontRef idx="minor">
            <a:schemeClr val="dk1"/>
          </a:fontRef>
        </p:style>
        <p:txBody>
          <a:bodyPr vert="wordArtVert">
            <a:spAutoFit/>
          </a:bodyPr>
          <a:lstStyle/>
          <a:p>
            <a:pPr algn="ctr" eaLnBrk="0" hangingPunct="0">
              <a:spcBef>
                <a:spcPct val="0"/>
              </a:spcBef>
              <a:buClrTx/>
              <a:buSzTx/>
              <a:buFontTx/>
              <a:buNone/>
              <a:defRPr/>
            </a:pPr>
            <a:r>
              <a:rPr lang="en-US" sz="2800" b="1" dirty="0">
                <a:solidFill>
                  <a:schemeClr val="accent2"/>
                </a:solidFill>
              </a:rPr>
              <a:t>Progressions</a:t>
            </a:r>
          </a:p>
        </p:txBody>
      </p:sp>
      <p:pic>
        <p:nvPicPr>
          <p:cNvPr id="16387" name="Picture 4">
            <a:extLst>
              <a:ext uri="{FF2B5EF4-FFF2-40B4-BE49-F238E27FC236}">
                <a16:creationId xmlns:a16="http://schemas.microsoft.com/office/drawing/2014/main" id="{9891A7F4-7210-B3DB-AFBE-B7C590C67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104775"/>
            <a:ext cx="6629400" cy="64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FBACCE90-34C0-E2B1-5D2F-037799DDE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17488"/>
            <a:ext cx="86629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a:extLst>
              <a:ext uri="{FF2B5EF4-FFF2-40B4-BE49-F238E27FC236}">
                <a16:creationId xmlns:a16="http://schemas.microsoft.com/office/drawing/2014/main" id="{645DAE9C-9C24-8AF6-0278-78498725E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652463"/>
            <a:ext cx="8936038" cy="37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Oval 1">
            <a:extLst>
              <a:ext uri="{FF2B5EF4-FFF2-40B4-BE49-F238E27FC236}">
                <a16:creationId xmlns:a16="http://schemas.microsoft.com/office/drawing/2014/main" id="{9113CBA5-0C72-4561-3CE8-C8BD806B91E7}"/>
              </a:ext>
            </a:extLst>
          </p:cNvPr>
          <p:cNvSpPr>
            <a:spLocks noChangeArrowheads="1"/>
          </p:cNvSpPr>
          <p:nvPr/>
        </p:nvSpPr>
        <p:spPr bwMode="auto">
          <a:xfrm>
            <a:off x="3079750" y="2967038"/>
            <a:ext cx="2038350" cy="5302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0"/>
              </a:spcBef>
              <a:buClrTx/>
              <a:buSzTx/>
              <a:buFontTx/>
              <a:buNone/>
            </a:pPr>
            <a:endParaRPr lang="en-US" altLang="en-US">
              <a:solidFill>
                <a:schemeClr val="bg1"/>
              </a:solidFill>
            </a:endParaRPr>
          </a:p>
        </p:txBody>
      </p:sp>
      <p:sp>
        <p:nvSpPr>
          <p:cNvPr id="17413" name="TextBox 2">
            <a:extLst>
              <a:ext uri="{FF2B5EF4-FFF2-40B4-BE49-F238E27FC236}">
                <a16:creationId xmlns:a16="http://schemas.microsoft.com/office/drawing/2014/main" id="{D0720075-E330-C0CC-691D-27CBF0E0F5F9}"/>
              </a:ext>
            </a:extLst>
          </p:cNvPr>
          <p:cNvSpPr txBox="1">
            <a:spLocks noChangeArrowheads="1"/>
          </p:cNvSpPr>
          <p:nvPr/>
        </p:nvSpPr>
        <p:spPr bwMode="auto">
          <a:xfrm>
            <a:off x="273050" y="4391025"/>
            <a:ext cx="86629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b="1"/>
              <a:t>Kindergarten teachers</a:t>
            </a:r>
            <a:r>
              <a:rPr lang="en-US" altLang="en-US"/>
              <a:t>:  Fluently add and subtract within 5.</a:t>
            </a:r>
          </a:p>
          <a:p>
            <a:pPr>
              <a:spcBef>
                <a:spcPct val="0"/>
              </a:spcBef>
              <a:buClrTx/>
              <a:buSzTx/>
              <a:buFontTx/>
              <a:buNone/>
            </a:pPr>
            <a:endParaRPr lang="en-US" altLang="en-US"/>
          </a:p>
          <a:p>
            <a:pPr>
              <a:spcBef>
                <a:spcPct val="0"/>
              </a:spcBef>
              <a:buClrTx/>
              <a:buSzTx/>
              <a:buFontTx/>
              <a:buNone/>
            </a:pPr>
            <a:r>
              <a:rPr lang="en-US" altLang="en-US" b="1">
                <a:solidFill>
                  <a:schemeClr val="accent2"/>
                </a:solidFill>
              </a:rPr>
              <a:t>1</a:t>
            </a:r>
            <a:r>
              <a:rPr lang="en-US" altLang="en-US" b="1" baseline="30000">
                <a:solidFill>
                  <a:schemeClr val="accent2"/>
                </a:solidFill>
              </a:rPr>
              <a:t>st</a:t>
            </a:r>
            <a:r>
              <a:rPr lang="en-US" altLang="en-US" b="1">
                <a:solidFill>
                  <a:schemeClr val="accent2"/>
                </a:solidFill>
              </a:rPr>
              <a:t> grade teachers:</a:t>
            </a:r>
            <a:r>
              <a:rPr lang="en-US" altLang="en-US">
                <a:solidFill>
                  <a:schemeClr val="accent2"/>
                </a:solidFill>
              </a:rPr>
              <a:t>  Add and subtract within 20, demonstrating fluency for addition and subtraction within 10.</a:t>
            </a:r>
          </a:p>
          <a:p>
            <a:pPr>
              <a:spcBef>
                <a:spcPct val="0"/>
              </a:spcBef>
              <a:buClrTx/>
              <a:buSzTx/>
              <a:buFontTx/>
              <a:buNone/>
            </a:pPr>
            <a:endParaRPr lang="en-US" altLang="en-US">
              <a:solidFill>
                <a:schemeClr val="accent2"/>
              </a:solidFill>
            </a:endParaRPr>
          </a:p>
          <a:p>
            <a:pPr>
              <a:spcBef>
                <a:spcPct val="0"/>
              </a:spcBef>
              <a:buClrTx/>
              <a:buSzTx/>
              <a:buFontTx/>
              <a:buNone/>
            </a:pPr>
            <a:r>
              <a:rPr lang="en-US" altLang="en-US" b="1"/>
              <a:t>2</a:t>
            </a:r>
            <a:r>
              <a:rPr lang="en-US" altLang="en-US" b="1" baseline="30000"/>
              <a:t>nd</a:t>
            </a:r>
            <a:r>
              <a:rPr lang="en-US" altLang="en-US" b="1"/>
              <a:t> grade teachers</a:t>
            </a:r>
            <a:r>
              <a:rPr lang="en-US" altLang="en-US" b="1">
                <a:solidFill>
                  <a:schemeClr val="accent2"/>
                </a:solidFill>
              </a:rPr>
              <a:t>:</a:t>
            </a:r>
            <a:r>
              <a:rPr lang="en-US" altLang="en-US"/>
              <a:t>  Fluently add and subtract within 20 using mental strategies.  By end of Grade 2, know from memory all sums of two one-digit numbers.  </a:t>
            </a:r>
          </a:p>
        </p:txBody>
      </p:sp>
      <p:sp>
        <p:nvSpPr>
          <p:cNvPr id="17414" name="Oval 5">
            <a:extLst>
              <a:ext uri="{FF2B5EF4-FFF2-40B4-BE49-F238E27FC236}">
                <a16:creationId xmlns:a16="http://schemas.microsoft.com/office/drawing/2014/main" id="{8382A91E-700B-5772-AC1B-F805ADACE7FE}"/>
              </a:ext>
            </a:extLst>
          </p:cNvPr>
          <p:cNvSpPr>
            <a:spLocks noChangeArrowheads="1"/>
          </p:cNvSpPr>
          <p:nvPr/>
        </p:nvSpPr>
        <p:spPr bwMode="auto">
          <a:xfrm>
            <a:off x="5862638" y="1949450"/>
            <a:ext cx="2038350" cy="52863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0"/>
              </a:spcBef>
              <a:buClrTx/>
              <a:buSzTx/>
              <a:buFontTx/>
              <a:buNone/>
            </a:pPr>
            <a:endParaRPr lang="en-US" altLang="en-US">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2F94C627-D490-B82E-4FAD-663D82008634}"/>
              </a:ext>
            </a:extLst>
          </p:cNvPr>
          <p:cNvSpPr txBox="1">
            <a:spLocks noChangeArrowheads="1"/>
          </p:cNvSpPr>
          <p:nvPr/>
        </p:nvSpPr>
        <p:spPr bwMode="auto">
          <a:xfrm>
            <a:off x="949325" y="746125"/>
            <a:ext cx="67945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4200">
                <a:solidFill>
                  <a:schemeClr val="tx2"/>
                </a:solidFill>
              </a:rPr>
              <a:t>Crosswalk Documents</a:t>
            </a:r>
          </a:p>
        </p:txBody>
      </p:sp>
      <p:sp>
        <p:nvSpPr>
          <p:cNvPr id="18435" name="Rectangle 3">
            <a:extLst>
              <a:ext uri="{FF2B5EF4-FFF2-40B4-BE49-F238E27FC236}">
                <a16:creationId xmlns:a16="http://schemas.microsoft.com/office/drawing/2014/main" id="{A105B074-B18E-CE5E-5538-88068B3C8F47}"/>
              </a:ext>
            </a:extLst>
          </p:cNvPr>
          <p:cNvSpPr txBox="1">
            <a:spLocks noChangeArrowheads="1"/>
          </p:cNvSpPr>
          <p:nvPr/>
        </p:nvSpPr>
        <p:spPr bwMode="auto">
          <a:xfrm>
            <a:off x="949325" y="1965325"/>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889000" indent="-439738"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eaLnBrk="1" hangingPunct="1">
              <a:buClr>
                <a:schemeClr val="accent1"/>
              </a:buClr>
              <a:buFont typeface="Wingdings" pitchFamily="2" charset="2"/>
              <a:buNone/>
            </a:pPr>
            <a:r>
              <a:rPr lang="en-US" altLang="en-US" sz="3200"/>
              <a:t>Crosswalk documents are organized by current focal points   </a:t>
            </a:r>
          </a:p>
          <a:p>
            <a:pPr lvl="1" eaLnBrk="1" hangingPunct="1">
              <a:lnSpc>
                <a:spcPct val="200000"/>
              </a:lnSpc>
              <a:buClr>
                <a:schemeClr val="accent2"/>
              </a:buClr>
              <a:buSzPct val="65000"/>
            </a:pPr>
            <a:r>
              <a:rPr lang="en-US" altLang="en-US" sz="2800"/>
              <a:t>Common Content</a:t>
            </a:r>
          </a:p>
          <a:p>
            <a:pPr lvl="1" eaLnBrk="1" hangingPunct="1">
              <a:lnSpc>
                <a:spcPct val="200000"/>
              </a:lnSpc>
              <a:buClr>
                <a:schemeClr val="accent2"/>
              </a:buClr>
              <a:buSzPct val="65000"/>
            </a:pPr>
            <a:r>
              <a:rPr lang="en-US" altLang="en-US" sz="2800"/>
              <a:t>Content that is Different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18435">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843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60C6134-6D47-0B4B-315F-B47E03669F68}"/>
              </a:ext>
            </a:extLst>
          </p:cNvPr>
          <p:cNvSpPr>
            <a:spLocks noGrp="1"/>
          </p:cNvSpPr>
          <p:nvPr>
            <p:ph type="ctrTitle" idx="4294967295"/>
          </p:nvPr>
        </p:nvSpPr>
        <p:spPr>
          <a:xfrm>
            <a:off x="1127125" y="393700"/>
            <a:ext cx="6889750" cy="917575"/>
          </a:xfrm>
        </p:spPr>
        <p:txBody>
          <a:bodyPr/>
          <a:lstStyle/>
          <a:p>
            <a:r>
              <a:rPr lang="en-US" altLang="en-US" sz="3800"/>
              <a:t>Critical Areas vs. Focal Points</a:t>
            </a:r>
          </a:p>
        </p:txBody>
      </p:sp>
      <p:sp>
        <p:nvSpPr>
          <p:cNvPr id="19459" name="Subtitle 2">
            <a:extLst>
              <a:ext uri="{FF2B5EF4-FFF2-40B4-BE49-F238E27FC236}">
                <a16:creationId xmlns:a16="http://schemas.microsoft.com/office/drawing/2014/main" id="{2A50BB23-6E22-C6F2-E6CD-B6DF9DC40E1A}"/>
              </a:ext>
            </a:extLst>
          </p:cNvPr>
          <p:cNvSpPr>
            <a:spLocks noGrp="1"/>
          </p:cNvSpPr>
          <p:nvPr>
            <p:ph type="subTitle" idx="4294967295"/>
          </p:nvPr>
        </p:nvSpPr>
        <p:spPr>
          <a:xfrm>
            <a:off x="1371600" y="2020888"/>
            <a:ext cx="6400800" cy="3617912"/>
          </a:xfrm>
        </p:spPr>
        <p:txBody>
          <a:bodyPr/>
          <a:lstStyle/>
          <a:p>
            <a:pPr marL="0" indent="0">
              <a:buFont typeface="Wingdings" pitchFamily="2" charset="2"/>
              <a:buNone/>
            </a:pPr>
            <a:endParaRPr lang="en-US" altLang="en-US"/>
          </a:p>
        </p:txBody>
      </p:sp>
      <p:pic>
        <p:nvPicPr>
          <p:cNvPr id="19460" name="Picture 3">
            <a:extLst>
              <a:ext uri="{FF2B5EF4-FFF2-40B4-BE49-F238E27FC236}">
                <a16:creationId xmlns:a16="http://schemas.microsoft.com/office/drawing/2014/main" id="{B20C34A8-8AFD-BA76-C86C-7660EF940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884363"/>
            <a:ext cx="67151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6FF5871-C331-A18A-B487-D5BDE453E923}"/>
              </a:ext>
            </a:extLst>
          </p:cNvPr>
          <p:cNvSpPr>
            <a:spLocks noGrp="1"/>
          </p:cNvSpPr>
          <p:nvPr>
            <p:ph type="title"/>
          </p:nvPr>
        </p:nvSpPr>
        <p:spPr/>
        <p:txBody>
          <a:bodyPr/>
          <a:lstStyle/>
          <a:p>
            <a:r>
              <a:rPr lang="en-US" altLang="en-US"/>
              <a:t>CCSS Sample Activities</a:t>
            </a:r>
          </a:p>
        </p:txBody>
      </p:sp>
      <p:sp>
        <p:nvSpPr>
          <p:cNvPr id="20483" name="Text Box 5">
            <a:extLst>
              <a:ext uri="{FF2B5EF4-FFF2-40B4-BE49-F238E27FC236}">
                <a16:creationId xmlns:a16="http://schemas.microsoft.com/office/drawing/2014/main" id="{D6F3ABE0-BDC4-2AA5-0010-0ACFBECB0601}"/>
              </a:ext>
            </a:extLst>
          </p:cNvPr>
          <p:cNvSpPr txBox="1">
            <a:spLocks noChangeArrowheads="1"/>
          </p:cNvSpPr>
          <p:nvPr/>
        </p:nvSpPr>
        <p:spPr bwMode="auto">
          <a:xfrm>
            <a:off x="931863" y="1809750"/>
            <a:ext cx="7469187"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25450" indent="-342900"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50000"/>
              </a:spcBef>
            </a:pPr>
            <a:r>
              <a:rPr lang="en-US" altLang="en-US" sz="3600"/>
              <a:t>What </a:t>
            </a:r>
            <a:r>
              <a:rPr lang="en-US" altLang="en-US" sz="3600">
                <a:solidFill>
                  <a:srgbClr val="CC9900"/>
                </a:solidFill>
              </a:rPr>
              <a:t>content </a:t>
            </a:r>
            <a:r>
              <a:rPr lang="en-US" altLang="en-US" sz="3600"/>
              <a:t>are students learning  in the activity?</a:t>
            </a:r>
          </a:p>
          <a:p>
            <a:pPr defTabSz="914400" eaLnBrk="1" hangingPunct="1">
              <a:spcBef>
                <a:spcPct val="50000"/>
              </a:spcBef>
              <a:buFont typeface="Wingdings" pitchFamily="2" charset="2"/>
              <a:buNone/>
            </a:pPr>
            <a:endParaRPr lang="en-US" altLang="en-US" sz="3600"/>
          </a:p>
          <a:p>
            <a:pPr defTabSz="914400" eaLnBrk="1" hangingPunct="1">
              <a:spcBef>
                <a:spcPct val="50000"/>
              </a:spcBef>
            </a:pPr>
            <a:r>
              <a:rPr lang="en-US" altLang="en-US" sz="3600"/>
              <a:t>What </a:t>
            </a:r>
            <a:r>
              <a:rPr lang="en-US" altLang="en-US" sz="3600">
                <a:solidFill>
                  <a:srgbClr val="CC9900"/>
                </a:solidFill>
              </a:rPr>
              <a:t>mathematical practices </a:t>
            </a:r>
            <a:r>
              <a:rPr lang="en-US" altLang="en-US" sz="3600"/>
              <a:t>would students be using in the activity?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60ABA9A-056C-EE60-C798-0B522B6BC943}"/>
              </a:ext>
            </a:extLst>
          </p:cNvPr>
          <p:cNvSpPr>
            <a:spLocks noGrp="1" noChangeArrowheads="1"/>
          </p:cNvSpPr>
          <p:nvPr>
            <p:ph type="title"/>
          </p:nvPr>
        </p:nvSpPr>
        <p:spPr>
          <a:xfrm>
            <a:off x="1108075" y="0"/>
            <a:ext cx="7158038" cy="1412875"/>
          </a:xfrm>
        </p:spPr>
        <p:txBody>
          <a:bodyPr/>
          <a:lstStyle/>
          <a:p>
            <a:r>
              <a:rPr lang="en-US" altLang="en-US" sz="4800"/>
              <a:t>Group Norms</a:t>
            </a:r>
          </a:p>
        </p:txBody>
      </p:sp>
      <p:sp>
        <p:nvSpPr>
          <p:cNvPr id="3075" name="Rectangle 3">
            <a:extLst>
              <a:ext uri="{FF2B5EF4-FFF2-40B4-BE49-F238E27FC236}">
                <a16:creationId xmlns:a16="http://schemas.microsoft.com/office/drawing/2014/main" id="{6A15E7E3-389A-3073-367F-9239E214B4AF}"/>
              </a:ext>
            </a:extLst>
          </p:cNvPr>
          <p:cNvSpPr>
            <a:spLocks noGrp="1" noChangeArrowheads="1"/>
          </p:cNvSpPr>
          <p:nvPr>
            <p:ph type="body" idx="1"/>
          </p:nvPr>
        </p:nvSpPr>
        <p:spPr/>
        <p:txBody>
          <a:bodyPr/>
          <a:lstStyle/>
          <a:p>
            <a:pPr>
              <a:lnSpc>
                <a:spcPct val="155000"/>
              </a:lnSpc>
              <a:buClr>
                <a:srgbClr val="4F3B41"/>
              </a:buClr>
              <a:buFont typeface="Wingdings" pitchFamily="2" charset="2"/>
              <a:buChar char="§"/>
            </a:pPr>
            <a:r>
              <a:rPr lang="en-US" altLang="en-US" sz="3800"/>
              <a:t>Participate fully/actively</a:t>
            </a:r>
          </a:p>
          <a:p>
            <a:pPr>
              <a:lnSpc>
                <a:spcPct val="155000"/>
              </a:lnSpc>
              <a:buClr>
                <a:srgbClr val="4F3B41"/>
              </a:buClr>
              <a:buFont typeface="Wingdings" pitchFamily="2" charset="2"/>
              <a:buChar char="§"/>
            </a:pPr>
            <a:r>
              <a:rPr lang="en-US" altLang="en-US" sz="3800">
                <a:solidFill>
                  <a:srgbClr val="CC9900"/>
                </a:solidFill>
              </a:rPr>
              <a:t>Listen for understanding</a:t>
            </a:r>
          </a:p>
          <a:p>
            <a:pPr>
              <a:lnSpc>
                <a:spcPct val="155000"/>
              </a:lnSpc>
              <a:buClr>
                <a:srgbClr val="4F3B41"/>
              </a:buClr>
              <a:buFont typeface="Wingdings" pitchFamily="2" charset="2"/>
              <a:buChar char="§"/>
            </a:pPr>
            <a:r>
              <a:rPr lang="en-US" altLang="en-US" sz="3800"/>
              <a:t>Encourage all ideas and voices</a:t>
            </a:r>
          </a:p>
          <a:p>
            <a:pPr>
              <a:lnSpc>
                <a:spcPct val="155000"/>
              </a:lnSpc>
              <a:buClr>
                <a:srgbClr val="4F3B41"/>
              </a:buClr>
              <a:buFont typeface="Wingdings" pitchFamily="2" charset="2"/>
              <a:buChar char="§"/>
            </a:pPr>
            <a:r>
              <a:rPr lang="en-US" altLang="en-US" sz="3800">
                <a:solidFill>
                  <a:srgbClr val="CC9900"/>
                </a:solidFill>
              </a:rPr>
              <a:t>Honor time commitments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6E5D16D-94E1-63CB-E5BD-FB76081AD41F}"/>
              </a:ext>
            </a:extLst>
          </p:cNvPr>
          <p:cNvSpPr>
            <a:spLocks noGrp="1" noChangeArrowheads="1"/>
          </p:cNvSpPr>
          <p:nvPr>
            <p:ph type="title"/>
          </p:nvPr>
        </p:nvSpPr>
        <p:spPr/>
        <p:txBody>
          <a:bodyPr/>
          <a:lstStyle/>
          <a:p>
            <a:r>
              <a:rPr lang="en-US" altLang="en-US">
                <a:solidFill>
                  <a:schemeClr val="tx1"/>
                </a:solidFill>
              </a:rPr>
              <a:t>Shifting Content</a:t>
            </a:r>
          </a:p>
        </p:txBody>
      </p:sp>
      <p:sp>
        <p:nvSpPr>
          <p:cNvPr id="60459" name="Text Box 43">
            <a:extLst>
              <a:ext uri="{FF2B5EF4-FFF2-40B4-BE49-F238E27FC236}">
                <a16:creationId xmlns:a16="http://schemas.microsoft.com/office/drawing/2014/main" id="{0A3FE10C-2EAD-6AE3-5018-CFFE66824008}"/>
              </a:ext>
            </a:extLst>
          </p:cNvPr>
          <p:cNvSpPr txBox="1">
            <a:spLocks noChangeArrowheads="1"/>
          </p:cNvSpPr>
          <p:nvPr/>
        </p:nvSpPr>
        <p:spPr bwMode="auto">
          <a:xfrm>
            <a:off x="1495425" y="2454275"/>
            <a:ext cx="5724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50000"/>
              </a:spcBef>
              <a:buClrTx/>
              <a:buSzTx/>
              <a:buFontTx/>
              <a:buNone/>
            </a:pPr>
            <a:r>
              <a:rPr lang="en-US" altLang="en-US" sz="2600">
                <a:solidFill>
                  <a:srgbClr val="CC9900"/>
                </a:solidFill>
              </a:rPr>
              <a:t>1st Grade -&gt; Kindergarten</a:t>
            </a:r>
          </a:p>
        </p:txBody>
      </p:sp>
      <p:sp>
        <p:nvSpPr>
          <p:cNvPr id="60460" name="Rectangle 44">
            <a:extLst>
              <a:ext uri="{FF2B5EF4-FFF2-40B4-BE49-F238E27FC236}">
                <a16:creationId xmlns:a16="http://schemas.microsoft.com/office/drawing/2014/main" id="{C8D9A631-6E59-D69B-66F7-9C8C017C171C}"/>
              </a:ext>
            </a:extLst>
          </p:cNvPr>
          <p:cNvSpPr>
            <a:spLocks noChangeArrowheads="1"/>
          </p:cNvSpPr>
          <p:nvPr/>
        </p:nvSpPr>
        <p:spPr bwMode="auto">
          <a:xfrm>
            <a:off x="1495425" y="3365500"/>
            <a:ext cx="58959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0"/>
              </a:spcBef>
              <a:buClrTx/>
              <a:buSzTx/>
              <a:buFontTx/>
              <a:buNone/>
            </a:pPr>
            <a:r>
              <a:rPr lang="en-US" altLang="en-US" sz="2600"/>
              <a:t>Fluently add &amp; subtract within 5</a:t>
            </a:r>
          </a:p>
        </p:txBody>
      </p:sp>
      <p:sp>
        <p:nvSpPr>
          <p:cNvPr id="21509" name="Text Box 45">
            <a:extLst>
              <a:ext uri="{FF2B5EF4-FFF2-40B4-BE49-F238E27FC236}">
                <a16:creationId xmlns:a16="http://schemas.microsoft.com/office/drawing/2014/main" id="{2E1DE14A-CBEB-6BDC-F86E-84070A71F18D}"/>
              </a:ext>
            </a:extLst>
          </p:cNvPr>
          <p:cNvSpPr txBox="1">
            <a:spLocks noChangeArrowheads="1"/>
          </p:cNvSpPr>
          <p:nvPr/>
        </p:nvSpPr>
        <p:spPr bwMode="auto">
          <a:xfrm>
            <a:off x="1495425" y="4181475"/>
            <a:ext cx="64230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a:spcBef>
                <a:spcPct val="50000"/>
              </a:spcBef>
              <a:buClrTx/>
              <a:buSzTx/>
              <a:buFontTx/>
              <a:buNone/>
            </a:pPr>
            <a:endParaRPr lang="en-US" altLang="en-US" sz="2600">
              <a:solidFill>
                <a:srgbClr val="CC6600"/>
              </a:solidFill>
            </a:endParaRPr>
          </a:p>
        </p:txBody>
      </p:sp>
      <p:sp>
        <p:nvSpPr>
          <p:cNvPr id="21510" name="Rectangle 46">
            <a:extLst>
              <a:ext uri="{FF2B5EF4-FFF2-40B4-BE49-F238E27FC236}">
                <a16:creationId xmlns:a16="http://schemas.microsoft.com/office/drawing/2014/main" id="{EC7B18BF-A153-CD9E-CA53-C40599997D49}"/>
              </a:ext>
            </a:extLst>
          </p:cNvPr>
          <p:cNvSpPr>
            <a:spLocks noChangeArrowheads="1"/>
          </p:cNvSpPr>
          <p:nvPr/>
        </p:nvSpPr>
        <p:spPr bwMode="auto">
          <a:xfrm>
            <a:off x="931863" y="1936750"/>
            <a:ext cx="7423150" cy="4446588"/>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0459"/>
                                        </p:tgtEl>
                                        <p:attrNameLst>
                                          <p:attrName>style.visibility</p:attrName>
                                        </p:attrNameLst>
                                      </p:cBhvr>
                                      <p:to>
                                        <p:strVal val="visible"/>
                                      </p:to>
                                    </p:set>
                                    <p:animEffect transition="in" filter="strips(downLeft)">
                                      <p:cBhvr>
                                        <p:cTn id="7" dur="500"/>
                                        <p:tgtEl>
                                          <p:spTgt spid="60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0460">
                                            <p:txEl>
                                              <p:pRg st="0" end="0"/>
                                            </p:txEl>
                                          </p:spTgt>
                                        </p:tgtEl>
                                        <p:attrNameLst>
                                          <p:attrName>style.visibility</p:attrName>
                                        </p:attrNameLst>
                                      </p:cBhvr>
                                      <p:to>
                                        <p:strVal val="visible"/>
                                      </p:to>
                                    </p:set>
                                    <p:animEffect transition="in" filter="strips(downLeft)">
                                      <p:cBhvr>
                                        <p:cTn id="12" dur="500"/>
                                        <p:tgtEl>
                                          <p:spTgt spid="60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dreamstimefree_2992645">
            <a:extLst>
              <a:ext uri="{FF2B5EF4-FFF2-40B4-BE49-F238E27FC236}">
                <a16:creationId xmlns:a16="http://schemas.microsoft.com/office/drawing/2014/main" id="{7586A4BC-9FDE-2039-B786-E3C521A4E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888" y="1749425"/>
            <a:ext cx="6983412"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9">
            <a:extLst>
              <a:ext uri="{FF2B5EF4-FFF2-40B4-BE49-F238E27FC236}">
                <a16:creationId xmlns:a16="http://schemas.microsoft.com/office/drawing/2014/main" id="{5F4D0402-0F89-958F-122A-CB05B80765FD}"/>
              </a:ext>
            </a:extLst>
          </p:cNvPr>
          <p:cNvSpPr txBox="1">
            <a:spLocks noChangeArrowheads="1"/>
          </p:cNvSpPr>
          <p:nvPr/>
        </p:nvSpPr>
        <p:spPr bwMode="auto">
          <a:xfrm>
            <a:off x="1131888" y="688975"/>
            <a:ext cx="6983412"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282575"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50000"/>
              </a:spcBef>
              <a:buFont typeface="Wingdings" pitchFamily="2" charset="2"/>
              <a:buNone/>
            </a:pPr>
            <a:r>
              <a:rPr lang="en-US" altLang="en-US" sz="4200"/>
              <a:t>BREAK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F24A73F-80B9-9029-493F-CDE4DF728BCD}"/>
              </a:ext>
            </a:extLst>
          </p:cNvPr>
          <p:cNvSpPr>
            <a:spLocks noGrp="1" noChangeArrowheads="1"/>
          </p:cNvSpPr>
          <p:nvPr>
            <p:ph type="title"/>
          </p:nvPr>
        </p:nvSpPr>
        <p:spPr/>
        <p:txBody>
          <a:bodyPr/>
          <a:lstStyle/>
          <a:p>
            <a:r>
              <a:rPr lang="en-US" altLang="en-US"/>
              <a:t>Subitizing	</a:t>
            </a:r>
          </a:p>
        </p:txBody>
      </p:sp>
      <p:sp>
        <p:nvSpPr>
          <p:cNvPr id="23555" name="Rectangle 3">
            <a:extLst>
              <a:ext uri="{FF2B5EF4-FFF2-40B4-BE49-F238E27FC236}">
                <a16:creationId xmlns:a16="http://schemas.microsoft.com/office/drawing/2014/main" id="{8EEF72E8-9043-355E-4256-9CD24D8E4C71}"/>
              </a:ext>
            </a:extLst>
          </p:cNvPr>
          <p:cNvSpPr>
            <a:spLocks noGrp="1" noChangeArrowheads="1"/>
          </p:cNvSpPr>
          <p:nvPr>
            <p:ph type="body" idx="1"/>
          </p:nvPr>
        </p:nvSpPr>
        <p:spPr>
          <a:xfrm>
            <a:off x="949325" y="1509713"/>
            <a:ext cx="7661275" cy="4586287"/>
          </a:xfrm>
        </p:spPr>
        <p:txBody>
          <a:bodyPr/>
          <a:lstStyle/>
          <a:p>
            <a:r>
              <a:rPr lang="en-US" altLang="en-US"/>
              <a:t>Instantly seeing how many</a:t>
            </a:r>
          </a:p>
          <a:p>
            <a:endParaRPr lang="en-US" altLang="en-US"/>
          </a:p>
          <a:p>
            <a:r>
              <a:rPr lang="en-US" altLang="en-US"/>
              <a:t>Introduces basic ideas of:</a:t>
            </a:r>
          </a:p>
          <a:p>
            <a:pPr lvl="1"/>
            <a:r>
              <a:rPr lang="en-US" altLang="en-US"/>
              <a:t>Cardinality</a:t>
            </a:r>
          </a:p>
          <a:p>
            <a:pPr lvl="1"/>
            <a:r>
              <a:rPr lang="en-US" altLang="en-US">
                <a:solidFill>
                  <a:srgbClr val="CC9900"/>
                </a:solidFill>
              </a:rPr>
              <a:t>“How many”</a:t>
            </a:r>
          </a:p>
          <a:p>
            <a:pPr lvl="1"/>
            <a:r>
              <a:rPr lang="en-US" altLang="en-US"/>
              <a:t>More  </a:t>
            </a:r>
          </a:p>
          <a:p>
            <a:pPr lvl="1"/>
            <a:r>
              <a:rPr lang="en-US" altLang="en-US">
                <a:solidFill>
                  <a:srgbClr val="CC9900"/>
                </a:solidFill>
              </a:rPr>
              <a:t>Less</a:t>
            </a:r>
          </a:p>
          <a:p>
            <a:pPr lvl="1"/>
            <a:r>
              <a:rPr lang="en-US" altLang="en-US"/>
              <a:t>Beginning arithmetic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0CE5A9D8-E1C2-9C7B-5700-ED7D0164C7F9}"/>
              </a:ext>
            </a:extLst>
          </p:cNvPr>
          <p:cNvSpPr>
            <a:spLocks noChangeArrowheads="1"/>
          </p:cNvSpPr>
          <p:nvPr/>
        </p:nvSpPr>
        <p:spPr bwMode="auto">
          <a:xfrm>
            <a:off x="457200" y="5768975"/>
            <a:ext cx="86868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50000"/>
              </a:spcBef>
              <a:buClrTx/>
              <a:buSzTx/>
              <a:buFontTx/>
              <a:buNone/>
            </a:pPr>
            <a:endParaRPr lang="en-US" altLang="en-US" sz="2400">
              <a:latin typeface="Rockwell" panose="02060603020205020403" pitchFamily="18" charset="77"/>
            </a:endParaRPr>
          </a:p>
          <a:p>
            <a:pPr defTabSz="914400" eaLnBrk="1" hangingPunct="1">
              <a:spcBef>
                <a:spcPct val="50000"/>
              </a:spcBef>
              <a:buClrTx/>
              <a:buSzTx/>
              <a:buFontTx/>
              <a:buNone/>
            </a:pPr>
            <a:r>
              <a:rPr lang="en-US" altLang="en-US" sz="1400">
                <a:solidFill>
                  <a:schemeClr val="tx2"/>
                </a:solidFill>
                <a:latin typeface="Calibri" panose="020F0502020204030204" pitchFamily="34" charset="0"/>
              </a:rPr>
              <a:t>Adapted from Van de Walle, J.A. (2004) Elementary and Middle Schools Mathematics: Teaching Developmentally.</a:t>
            </a:r>
          </a:p>
        </p:txBody>
      </p:sp>
      <p:sp>
        <p:nvSpPr>
          <p:cNvPr id="24579" name="Line 4">
            <a:extLst>
              <a:ext uri="{FF2B5EF4-FFF2-40B4-BE49-F238E27FC236}">
                <a16:creationId xmlns:a16="http://schemas.microsoft.com/office/drawing/2014/main" id="{025E198A-3912-D45C-1ADA-5082E8B0C81A}"/>
              </a:ext>
            </a:extLst>
          </p:cNvPr>
          <p:cNvSpPr>
            <a:spLocks noChangeShapeType="1"/>
          </p:cNvSpPr>
          <p:nvPr/>
        </p:nvSpPr>
        <p:spPr bwMode="auto">
          <a:xfrm>
            <a:off x="4572000" y="1676400"/>
            <a:ext cx="0" cy="4495800"/>
          </a:xfrm>
          <a:prstGeom prst="line">
            <a:avLst/>
          </a:prstGeom>
          <a:noFill/>
          <a:ln w="41275">
            <a:solidFill>
              <a:schemeClr val="folHlink"/>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24580" name="Group 15">
            <a:extLst>
              <a:ext uri="{FF2B5EF4-FFF2-40B4-BE49-F238E27FC236}">
                <a16:creationId xmlns:a16="http://schemas.microsoft.com/office/drawing/2014/main" id="{E859B9E1-AF27-64B4-506A-A10CE032CDCE}"/>
              </a:ext>
            </a:extLst>
          </p:cNvPr>
          <p:cNvGrpSpPr>
            <a:grpSpLocks/>
          </p:cNvGrpSpPr>
          <p:nvPr/>
        </p:nvGrpSpPr>
        <p:grpSpPr bwMode="auto">
          <a:xfrm>
            <a:off x="4500563" y="2540000"/>
            <a:ext cx="4643437" cy="2870200"/>
            <a:chOff x="4500563" y="2538413"/>
            <a:chExt cx="4643437" cy="2870200"/>
          </a:xfrm>
        </p:grpSpPr>
        <p:grpSp>
          <p:nvGrpSpPr>
            <p:cNvPr id="24604" name="Group 14">
              <a:extLst>
                <a:ext uri="{FF2B5EF4-FFF2-40B4-BE49-F238E27FC236}">
                  <a16:creationId xmlns:a16="http://schemas.microsoft.com/office/drawing/2014/main" id="{BD51358C-8AC0-012A-6A36-594B8BAD8FAB}"/>
                </a:ext>
              </a:extLst>
            </p:cNvPr>
            <p:cNvGrpSpPr>
              <a:grpSpLocks/>
            </p:cNvGrpSpPr>
            <p:nvPr/>
          </p:nvGrpSpPr>
          <p:grpSpPr bwMode="auto">
            <a:xfrm>
              <a:off x="5867400" y="3071813"/>
              <a:ext cx="2066925" cy="1768475"/>
              <a:chOff x="5867400" y="3071813"/>
              <a:chExt cx="2066925" cy="1768475"/>
            </a:xfrm>
          </p:grpSpPr>
          <p:sp>
            <p:nvSpPr>
              <p:cNvPr id="24611" name="AutoShape 8">
                <a:extLst>
                  <a:ext uri="{FF2B5EF4-FFF2-40B4-BE49-F238E27FC236}">
                    <a16:creationId xmlns:a16="http://schemas.microsoft.com/office/drawing/2014/main" id="{DC5FF691-A50B-1471-88BE-7B036B720112}"/>
                  </a:ext>
                </a:extLst>
              </p:cNvPr>
              <p:cNvSpPr>
                <a:spLocks noChangeArrowheads="1"/>
              </p:cNvSpPr>
              <p:nvPr/>
            </p:nvSpPr>
            <p:spPr bwMode="auto">
              <a:xfrm>
                <a:off x="5867400" y="3071813"/>
                <a:ext cx="2043444" cy="1768475"/>
              </a:xfrm>
              <a:prstGeom prst="pentagon">
                <a:avLst/>
              </a:prstGeom>
              <a:gradFill rotWithShape="0">
                <a:gsLst>
                  <a:gs pos="0">
                    <a:srgbClr val="E4E9D8"/>
                  </a:gs>
                  <a:gs pos="100000">
                    <a:srgbClr val="76923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endParaRPr lang="en-US" altLang="en-US"/>
              </a:p>
            </p:txBody>
          </p:sp>
          <p:grpSp>
            <p:nvGrpSpPr>
              <p:cNvPr id="24612" name="Group 8">
                <a:extLst>
                  <a:ext uri="{FF2B5EF4-FFF2-40B4-BE49-F238E27FC236}">
                    <a16:creationId xmlns:a16="http://schemas.microsoft.com/office/drawing/2014/main" id="{9AF2F0BB-9FFD-40F8-17C8-0C7A29AED082}"/>
                  </a:ext>
                </a:extLst>
              </p:cNvPr>
              <p:cNvGrpSpPr>
                <a:grpSpLocks/>
              </p:cNvGrpSpPr>
              <p:nvPr/>
            </p:nvGrpSpPr>
            <p:grpSpPr bwMode="auto">
              <a:xfrm>
                <a:off x="5867400" y="3071813"/>
                <a:ext cx="2066925" cy="1768475"/>
                <a:chOff x="7380" y="2520"/>
                <a:chExt cx="3257" cy="2786"/>
              </a:xfrm>
            </p:grpSpPr>
            <p:cxnSp>
              <p:nvCxnSpPr>
                <p:cNvPr id="2" name="AutoShape 9">
                  <a:extLst>
                    <a:ext uri="{FF2B5EF4-FFF2-40B4-BE49-F238E27FC236}">
                      <a16:creationId xmlns:a16="http://schemas.microsoft.com/office/drawing/2014/main" id="{313BCD22-9391-D079-097E-858625F398CD}"/>
                    </a:ext>
                  </a:extLst>
                </p:cNvPr>
                <p:cNvCxnSpPr>
                  <a:cxnSpLocks noChangeShapeType="1"/>
                  <a:stCxn id="24611" idx="0"/>
                  <a:endCxn id="24611" idx="1"/>
                </p:cNvCxnSpPr>
                <p:nvPr/>
              </p:nvCxnSpPr>
              <p:spPr bwMode="auto">
                <a:xfrm>
                  <a:off x="7380" y="3600"/>
                  <a:ext cx="638" cy="1706"/>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AutoShape 10">
                  <a:extLst>
                    <a:ext uri="{FF2B5EF4-FFF2-40B4-BE49-F238E27FC236}">
                      <a16:creationId xmlns:a16="http://schemas.microsoft.com/office/drawing/2014/main" id="{147DF5C9-BACB-ABB1-1FCF-951A04446C34}"/>
                    </a:ext>
                  </a:extLst>
                </p:cNvPr>
                <p:cNvCxnSpPr>
                  <a:cxnSpLocks noChangeShapeType="1"/>
                  <a:stCxn id="24611" idx="0"/>
                  <a:endCxn id="24611" idx="1"/>
                </p:cNvCxnSpPr>
                <p:nvPr/>
              </p:nvCxnSpPr>
              <p:spPr bwMode="auto">
                <a:xfrm flipV="1">
                  <a:off x="8018" y="5306"/>
                  <a:ext cx="1914" cy="0"/>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AutoShape 11">
                  <a:extLst>
                    <a:ext uri="{FF2B5EF4-FFF2-40B4-BE49-F238E27FC236}">
                      <a16:creationId xmlns:a16="http://schemas.microsoft.com/office/drawing/2014/main" id="{7E2AFA56-F07D-FDD8-F161-E8EF9F32ED1C}"/>
                    </a:ext>
                  </a:extLst>
                </p:cNvPr>
                <p:cNvCxnSpPr>
                  <a:cxnSpLocks noChangeShapeType="1"/>
                  <a:stCxn id="24611" idx="0"/>
                  <a:endCxn id="24611" idx="1"/>
                </p:cNvCxnSpPr>
                <p:nvPr/>
              </p:nvCxnSpPr>
              <p:spPr bwMode="auto">
                <a:xfrm>
                  <a:off x="9026" y="2545"/>
                  <a:ext cx="1611" cy="1073"/>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AutoShape 12">
                  <a:extLst>
                    <a:ext uri="{FF2B5EF4-FFF2-40B4-BE49-F238E27FC236}">
                      <a16:creationId xmlns:a16="http://schemas.microsoft.com/office/drawing/2014/main" id="{65E48C42-2905-5636-8965-62E6F9C92CA9}"/>
                    </a:ext>
                  </a:extLst>
                </p:cNvPr>
                <p:cNvCxnSpPr>
                  <a:cxnSpLocks noChangeShapeType="1"/>
                  <a:stCxn id="24611" idx="0"/>
                  <a:endCxn id="24611" idx="1"/>
                </p:cNvCxnSpPr>
                <p:nvPr/>
              </p:nvCxnSpPr>
              <p:spPr bwMode="auto">
                <a:xfrm flipH="1">
                  <a:off x="9964" y="3618"/>
                  <a:ext cx="635" cy="1688"/>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AutoShape 13">
                  <a:extLst>
                    <a:ext uri="{FF2B5EF4-FFF2-40B4-BE49-F238E27FC236}">
                      <a16:creationId xmlns:a16="http://schemas.microsoft.com/office/drawing/2014/main" id="{482D5E44-7415-13AD-4363-128BA3367862}"/>
                    </a:ext>
                  </a:extLst>
                </p:cNvPr>
                <p:cNvCxnSpPr>
                  <a:cxnSpLocks noChangeShapeType="1"/>
                  <a:stCxn id="24611" idx="0"/>
                  <a:endCxn id="24611" idx="1"/>
                </p:cNvCxnSpPr>
                <p:nvPr/>
              </p:nvCxnSpPr>
              <p:spPr bwMode="auto">
                <a:xfrm>
                  <a:off x="9026" y="2585"/>
                  <a:ext cx="906" cy="2628"/>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AutoShape 14">
                  <a:extLst>
                    <a:ext uri="{FF2B5EF4-FFF2-40B4-BE49-F238E27FC236}">
                      <a16:creationId xmlns:a16="http://schemas.microsoft.com/office/drawing/2014/main" id="{A8EF351C-DD62-11BC-10B9-2E404A3C9B79}"/>
                    </a:ext>
                  </a:extLst>
                </p:cNvPr>
                <p:cNvCxnSpPr>
                  <a:cxnSpLocks noChangeShapeType="1"/>
                  <a:stCxn id="24611" idx="0"/>
                  <a:endCxn id="24611" idx="1"/>
                </p:cNvCxnSpPr>
                <p:nvPr/>
              </p:nvCxnSpPr>
              <p:spPr bwMode="auto">
                <a:xfrm flipH="1">
                  <a:off x="8098" y="3653"/>
                  <a:ext cx="2439" cy="1598"/>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AutoShape 15">
                  <a:extLst>
                    <a:ext uri="{FF2B5EF4-FFF2-40B4-BE49-F238E27FC236}">
                      <a16:creationId xmlns:a16="http://schemas.microsoft.com/office/drawing/2014/main" id="{05A0D84C-7107-3309-611D-C05B9AC7633D}"/>
                    </a:ext>
                  </a:extLst>
                </p:cNvPr>
                <p:cNvCxnSpPr>
                  <a:cxnSpLocks noChangeShapeType="1"/>
                  <a:stCxn id="24611" idx="0"/>
                  <a:endCxn id="24611" idx="1"/>
                </p:cNvCxnSpPr>
                <p:nvPr/>
              </p:nvCxnSpPr>
              <p:spPr bwMode="auto">
                <a:xfrm flipH="1">
                  <a:off x="8060" y="2585"/>
                  <a:ext cx="916" cy="2666"/>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AutoShape 16">
                  <a:extLst>
                    <a:ext uri="{FF2B5EF4-FFF2-40B4-BE49-F238E27FC236}">
                      <a16:creationId xmlns:a16="http://schemas.microsoft.com/office/drawing/2014/main" id="{277AA6B9-B0F8-2BC8-4614-B88B2C174C15}"/>
                    </a:ext>
                  </a:extLst>
                </p:cNvPr>
                <p:cNvCxnSpPr>
                  <a:cxnSpLocks noChangeShapeType="1"/>
                  <a:stCxn id="24611" idx="0"/>
                  <a:endCxn id="24611" idx="1"/>
                </p:cNvCxnSpPr>
                <p:nvPr/>
              </p:nvCxnSpPr>
              <p:spPr bwMode="auto">
                <a:xfrm>
                  <a:off x="7460" y="3618"/>
                  <a:ext cx="2429" cy="1633"/>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AutoShape 17">
                  <a:extLst>
                    <a:ext uri="{FF2B5EF4-FFF2-40B4-BE49-F238E27FC236}">
                      <a16:creationId xmlns:a16="http://schemas.microsoft.com/office/drawing/2014/main" id="{5724734C-84FD-E11B-1D98-EE02D22D3FD5}"/>
                    </a:ext>
                  </a:extLst>
                </p:cNvPr>
                <p:cNvCxnSpPr>
                  <a:cxnSpLocks noChangeShapeType="1"/>
                  <a:stCxn id="24611" idx="0"/>
                  <a:endCxn id="24611" idx="1"/>
                </p:cNvCxnSpPr>
                <p:nvPr/>
              </p:nvCxnSpPr>
              <p:spPr bwMode="auto">
                <a:xfrm>
                  <a:off x="7460" y="3575"/>
                  <a:ext cx="3077" cy="43"/>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622" name="AutoShape 15">
                  <a:extLst>
                    <a:ext uri="{FF2B5EF4-FFF2-40B4-BE49-F238E27FC236}">
                      <a16:creationId xmlns:a16="http://schemas.microsoft.com/office/drawing/2014/main" id="{FC3F74A0-E699-E09E-EB89-ECA58F96782A}"/>
                    </a:ext>
                  </a:extLst>
                </p:cNvPr>
                <p:cNvCxnSpPr>
                  <a:cxnSpLocks noChangeShapeType="1"/>
                  <a:stCxn id="24611" idx="0"/>
                  <a:endCxn id="24611" idx="1"/>
                </p:cNvCxnSpPr>
                <p:nvPr/>
              </p:nvCxnSpPr>
              <p:spPr bwMode="auto">
                <a:xfrm flipH="1">
                  <a:off x="7380" y="2520"/>
                  <a:ext cx="1610" cy="1065"/>
                </a:xfrm>
                <a:prstGeom prst="straightConnector1">
                  <a:avLst/>
                </a:prstGeom>
                <a:noFill/>
                <a:ln w="38100"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grpSp>
        </p:grpSp>
        <p:grpSp>
          <p:nvGrpSpPr>
            <p:cNvPr id="24605" name="Group 19">
              <a:extLst>
                <a:ext uri="{FF2B5EF4-FFF2-40B4-BE49-F238E27FC236}">
                  <a16:creationId xmlns:a16="http://schemas.microsoft.com/office/drawing/2014/main" id="{C66BD174-397C-0719-82A3-B69BD797044D}"/>
                </a:ext>
              </a:extLst>
            </p:cNvPr>
            <p:cNvGrpSpPr>
              <a:grpSpLocks/>
            </p:cNvGrpSpPr>
            <p:nvPr/>
          </p:nvGrpSpPr>
          <p:grpSpPr bwMode="auto">
            <a:xfrm>
              <a:off x="4500563" y="2538413"/>
              <a:ext cx="4643437" cy="2870200"/>
              <a:chOff x="2835" y="1599"/>
              <a:chExt cx="2925" cy="1808"/>
            </a:xfrm>
          </p:grpSpPr>
          <p:sp>
            <p:nvSpPr>
              <p:cNvPr id="24606" name="Text Box 19">
                <a:extLst>
                  <a:ext uri="{FF2B5EF4-FFF2-40B4-BE49-F238E27FC236}">
                    <a16:creationId xmlns:a16="http://schemas.microsoft.com/office/drawing/2014/main" id="{3BC52560-1E84-DC9F-C1B0-C8373DE3391B}"/>
                  </a:ext>
                </a:extLst>
              </p:cNvPr>
              <p:cNvSpPr txBox="1">
                <a:spLocks noChangeArrowheads="1"/>
              </p:cNvSpPr>
              <p:nvPr/>
            </p:nvSpPr>
            <p:spPr bwMode="auto">
              <a:xfrm>
                <a:off x="4992" y="2223"/>
                <a:ext cx="76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sz="1600" b="1">
                    <a:latin typeface="Calibri" panose="020F0502020204030204" pitchFamily="34" charset="0"/>
                  </a:rPr>
                  <a:t>Geometric/</a:t>
                </a:r>
              </a:p>
              <a:p>
                <a:pPr defTabSz="914400" eaLnBrk="1" hangingPunct="1">
                  <a:spcBef>
                    <a:spcPct val="0"/>
                  </a:spcBef>
                  <a:buClrTx/>
                  <a:buSzTx/>
                  <a:buFontTx/>
                  <a:buNone/>
                </a:pPr>
                <a:r>
                  <a:rPr lang="en-US" altLang="en-US" sz="1600" b="1">
                    <a:latin typeface="Calibri" panose="020F0502020204030204" pitchFamily="34" charset="0"/>
                  </a:rPr>
                  <a:t>Graphical</a:t>
                </a:r>
                <a:endParaRPr lang="en-US" altLang="en-US" sz="1600">
                  <a:latin typeface="Calibri" panose="020F0502020204030204" pitchFamily="34" charset="0"/>
                </a:endParaRPr>
              </a:p>
            </p:txBody>
          </p:sp>
          <p:sp>
            <p:nvSpPr>
              <p:cNvPr id="24607" name="Text Box 21">
                <a:extLst>
                  <a:ext uri="{FF2B5EF4-FFF2-40B4-BE49-F238E27FC236}">
                    <a16:creationId xmlns:a16="http://schemas.microsoft.com/office/drawing/2014/main" id="{FF809D13-0D20-BA8C-DEA4-DB7383DE48C3}"/>
                  </a:ext>
                </a:extLst>
              </p:cNvPr>
              <p:cNvSpPr txBox="1">
                <a:spLocks noChangeArrowheads="1"/>
              </p:cNvSpPr>
              <p:nvPr/>
            </p:nvSpPr>
            <p:spPr bwMode="auto">
              <a:xfrm>
                <a:off x="3792" y="1599"/>
                <a:ext cx="10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sz="1600" b="1">
                    <a:latin typeface="Calibri" panose="020F0502020204030204" pitchFamily="34" charset="0"/>
                  </a:rPr>
                  <a:t>          Verbal </a:t>
                </a:r>
              </a:p>
              <a:p>
                <a:pPr algn="ctr" defTabSz="914400" eaLnBrk="1" hangingPunct="1">
                  <a:spcBef>
                    <a:spcPct val="0"/>
                  </a:spcBef>
                  <a:buClrTx/>
                  <a:buSzTx/>
                  <a:buFontTx/>
                  <a:buNone/>
                </a:pPr>
                <a:r>
                  <a:rPr lang="en-US" altLang="en-US" sz="1600" b="1">
                    <a:latin typeface="Calibri" panose="020F0502020204030204" pitchFamily="34" charset="0"/>
                  </a:rPr>
                  <a:t>(written and oral)</a:t>
                </a:r>
                <a:endParaRPr lang="en-US" altLang="en-US" sz="1600">
                  <a:latin typeface="Calibri" panose="020F0502020204030204" pitchFamily="34" charset="0"/>
                </a:endParaRPr>
              </a:p>
            </p:txBody>
          </p:sp>
          <p:sp>
            <p:nvSpPr>
              <p:cNvPr id="24608" name="Text Box 22">
                <a:extLst>
                  <a:ext uri="{FF2B5EF4-FFF2-40B4-BE49-F238E27FC236}">
                    <a16:creationId xmlns:a16="http://schemas.microsoft.com/office/drawing/2014/main" id="{44A49033-FE27-FDBE-FCB7-D9D11D0048A5}"/>
                  </a:ext>
                </a:extLst>
              </p:cNvPr>
              <p:cNvSpPr txBox="1">
                <a:spLocks noChangeArrowheads="1"/>
              </p:cNvSpPr>
              <p:nvPr/>
            </p:nvSpPr>
            <p:spPr bwMode="auto">
              <a:xfrm>
                <a:off x="4380" y="3060"/>
                <a:ext cx="1080"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a:latin typeface="Calibri" panose="020F0502020204030204" pitchFamily="34" charset="0"/>
                  </a:rPr>
                  <a:t>Tabular</a:t>
                </a:r>
                <a:endParaRPr lang="en-US" altLang="en-US" sz="1600">
                  <a:latin typeface="Calibri" panose="020F0502020204030204" pitchFamily="34" charset="0"/>
                </a:endParaRPr>
              </a:p>
            </p:txBody>
          </p:sp>
          <p:sp>
            <p:nvSpPr>
              <p:cNvPr id="24609" name="Text Box 23">
                <a:extLst>
                  <a:ext uri="{FF2B5EF4-FFF2-40B4-BE49-F238E27FC236}">
                    <a16:creationId xmlns:a16="http://schemas.microsoft.com/office/drawing/2014/main" id="{66570754-15BF-55E2-2673-34552BFB13FC}"/>
                  </a:ext>
                </a:extLst>
              </p:cNvPr>
              <p:cNvSpPr txBox="1">
                <a:spLocks noChangeArrowheads="1"/>
              </p:cNvSpPr>
              <p:nvPr/>
            </p:nvSpPr>
            <p:spPr bwMode="auto">
              <a:xfrm>
                <a:off x="2835" y="2241"/>
                <a:ext cx="10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a:latin typeface="Calibri" panose="020F0502020204030204" pitchFamily="34" charset="0"/>
                  </a:rPr>
                  <a:t>Contextual</a:t>
                </a:r>
                <a:endParaRPr lang="en-US" altLang="en-US" sz="1600">
                  <a:latin typeface="Calibri" panose="020F0502020204030204" pitchFamily="34" charset="0"/>
                </a:endParaRPr>
              </a:p>
            </p:txBody>
          </p:sp>
          <p:sp>
            <p:nvSpPr>
              <p:cNvPr id="24610" name="Text Box 24">
                <a:extLst>
                  <a:ext uri="{FF2B5EF4-FFF2-40B4-BE49-F238E27FC236}">
                    <a16:creationId xmlns:a16="http://schemas.microsoft.com/office/drawing/2014/main" id="{3A0AD210-F6DA-080F-AA5D-70E72AAFCFBF}"/>
                  </a:ext>
                </a:extLst>
              </p:cNvPr>
              <p:cNvSpPr txBox="1">
                <a:spLocks noChangeArrowheads="1"/>
              </p:cNvSpPr>
              <p:nvPr/>
            </p:nvSpPr>
            <p:spPr bwMode="auto">
              <a:xfrm>
                <a:off x="3192" y="3036"/>
                <a:ext cx="10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a:latin typeface="Calibri" panose="020F0502020204030204" pitchFamily="34" charset="0"/>
                  </a:rPr>
                  <a:t>Symbolic</a:t>
                </a:r>
                <a:endParaRPr lang="en-US" altLang="en-US" sz="1600">
                  <a:latin typeface="Calibri" panose="020F0502020204030204" pitchFamily="34" charset="0"/>
                </a:endParaRPr>
              </a:p>
            </p:txBody>
          </p:sp>
        </p:grpSp>
      </p:grpSp>
      <p:grpSp>
        <p:nvGrpSpPr>
          <p:cNvPr id="24581" name="Group 13">
            <a:extLst>
              <a:ext uri="{FF2B5EF4-FFF2-40B4-BE49-F238E27FC236}">
                <a16:creationId xmlns:a16="http://schemas.microsoft.com/office/drawing/2014/main" id="{2ECC8873-886C-B1E5-66FE-41924F6B42BB}"/>
              </a:ext>
            </a:extLst>
          </p:cNvPr>
          <p:cNvGrpSpPr>
            <a:grpSpLocks/>
          </p:cNvGrpSpPr>
          <p:nvPr/>
        </p:nvGrpSpPr>
        <p:grpSpPr bwMode="auto">
          <a:xfrm>
            <a:off x="0" y="2540000"/>
            <a:ext cx="4648200" cy="2794000"/>
            <a:chOff x="0" y="2471738"/>
            <a:chExt cx="4648200" cy="2794000"/>
          </a:xfrm>
        </p:grpSpPr>
        <p:grpSp>
          <p:nvGrpSpPr>
            <p:cNvPr id="24585" name="Group 12">
              <a:extLst>
                <a:ext uri="{FF2B5EF4-FFF2-40B4-BE49-F238E27FC236}">
                  <a16:creationId xmlns:a16="http://schemas.microsoft.com/office/drawing/2014/main" id="{EDA6B922-A6CC-28CC-E4B2-1FF077A51D0C}"/>
                </a:ext>
              </a:extLst>
            </p:cNvPr>
            <p:cNvGrpSpPr>
              <a:grpSpLocks/>
            </p:cNvGrpSpPr>
            <p:nvPr/>
          </p:nvGrpSpPr>
          <p:grpSpPr bwMode="auto">
            <a:xfrm>
              <a:off x="1362075" y="2989263"/>
              <a:ext cx="2066925" cy="1768475"/>
              <a:chOff x="1362075" y="2989263"/>
              <a:chExt cx="2066925" cy="1768475"/>
            </a:xfrm>
          </p:grpSpPr>
          <p:sp>
            <p:nvSpPr>
              <p:cNvPr id="24592" name="AutoShape 8">
                <a:extLst>
                  <a:ext uri="{FF2B5EF4-FFF2-40B4-BE49-F238E27FC236}">
                    <a16:creationId xmlns:a16="http://schemas.microsoft.com/office/drawing/2014/main" id="{F7485EC0-2CB5-EADC-4C0D-203D1EB97C0B}"/>
                  </a:ext>
                </a:extLst>
              </p:cNvPr>
              <p:cNvSpPr>
                <a:spLocks noChangeArrowheads="1"/>
              </p:cNvSpPr>
              <p:nvPr/>
            </p:nvSpPr>
            <p:spPr bwMode="auto">
              <a:xfrm>
                <a:off x="1362075" y="2989263"/>
                <a:ext cx="2043444" cy="1768475"/>
              </a:xfrm>
              <a:prstGeom prst="pentagon">
                <a:avLst/>
              </a:prstGeom>
              <a:gradFill rotWithShape="0">
                <a:gsLst>
                  <a:gs pos="0">
                    <a:srgbClr val="E4E9D8"/>
                  </a:gs>
                  <a:gs pos="100000">
                    <a:srgbClr val="76923C"/>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endParaRPr lang="en-US" altLang="en-US"/>
              </a:p>
            </p:txBody>
          </p:sp>
          <p:grpSp>
            <p:nvGrpSpPr>
              <p:cNvPr id="24593" name="Group 28">
                <a:extLst>
                  <a:ext uri="{FF2B5EF4-FFF2-40B4-BE49-F238E27FC236}">
                    <a16:creationId xmlns:a16="http://schemas.microsoft.com/office/drawing/2014/main" id="{22FBA3AD-9960-66EF-4A96-F53581951588}"/>
                  </a:ext>
                </a:extLst>
              </p:cNvPr>
              <p:cNvGrpSpPr>
                <a:grpSpLocks/>
              </p:cNvGrpSpPr>
              <p:nvPr/>
            </p:nvGrpSpPr>
            <p:grpSpPr bwMode="auto">
              <a:xfrm>
                <a:off x="1362075" y="2989263"/>
                <a:ext cx="2066925" cy="1768475"/>
                <a:chOff x="7380" y="2520"/>
                <a:chExt cx="3257" cy="2786"/>
              </a:xfrm>
            </p:grpSpPr>
            <p:cxnSp>
              <p:nvCxnSpPr>
                <p:cNvPr id="72713" name="AutoShape 9">
                  <a:extLst>
                    <a:ext uri="{FF2B5EF4-FFF2-40B4-BE49-F238E27FC236}">
                      <a16:creationId xmlns:a16="http://schemas.microsoft.com/office/drawing/2014/main" id="{B14072A4-D6E6-0F7D-58A7-05249F03E500}"/>
                    </a:ext>
                  </a:extLst>
                </p:cNvPr>
                <p:cNvCxnSpPr>
                  <a:cxnSpLocks noChangeShapeType="1"/>
                </p:cNvCxnSpPr>
                <p:nvPr/>
              </p:nvCxnSpPr>
              <p:spPr bwMode="auto">
                <a:xfrm>
                  <a:off x="7380" y="3600"/>
                  <a:ext cx="638" cy="1706"/>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14" name="AutoShape 10">
                  <a:extLst>
                    <a:ext uri="{FF2B5EF4-FFF2-40B4-BE49-F238E27FC236}">
                      <a16:creationId xmlns:a16="http://schemas.microsoft.com/office/drawing/2014/main" id="{E1B50745-EB4A-242B-2E4B-8317045D1EF4}"/>
                    </a:ext>
                  </a:extLst>
                </p:cNvPr>
                <p:cNvCxnSpPr>
                  <a:cxnSpLocks noChangeShapeType="1"/>
                </p:cNvCxnSpPr>
                <p:nvPr/>
              </p:nvCxnSpPr>
              <p:spPr bwMode="auto">
                <a:xfrm flipV="1">
                  <a:off x="8018" y="5306"/>
                  <a:ext cx="1914" cy="0"/>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15" name="AutoShape 11">
                  <a:extLst>
                    <a:ext uri="{FF2B5EF4-FFF2-40B4-BE49-F238E27FC236}">
                      <a16:creationId xmlns:a16="http://schemas.microsoft.com/office/drawing/2014/main" id="{38E1F222-375C-C14C-0404-D8F296276C69}"/>
                    </a:ext>
                  </a:extLst>
                </p:cNvPr>
                <p:cNvCxnSpPr>
                  <a:cxnSpLocks noChangeShapeType="1"/>
                </p:cNvCxnSpPr>
                <p:nvPr/>
              </p:nvCxnSpPr>
              <p:spPr bwMode="auto">
                <a:xfrm>
                  <a:off x="9026" y="2545"/>
                  <a:ext cx="1611" cy="1073"/>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16" name="AutoShape 12">
                  <a:extLst>
                    <a:ext uri="{FF2B5EF4-FFF2-40B4-BE49-F238E27FC236}">
                      <a16:creationId xmlns:a16="http://schemas.microsoft.com/office/drawing/2014/main" id="{AB09F40D-E6A6-6E6C-ECD6-37475A3B20B3}"/>
                    </a:ext>
                  </a:extLst>
                </p:cNvPr>
                <p:cNvCxnSpPr>
                  <a:cxnSpLocks noChangeShapeType="1"/>
                </p:cNvCxnSpPr>
                <p:nvPr/>
              </p:nvCxnSpPr>
              <p:spPr bwMode="auto">
                <a:xfrm flipH="1">
                  <a:off x="9964" y="3618"/>
                  <a:ext cx="635" cy="1688"/>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17" name="AutoShape 13">
                  <a:extLst>
                    <a:ext uri="{FF2B5EF4-FFF2-40B4-BE49-F238E27FC236}">
                      <a16:creationId xmlns:a16="http://schemas.microsoft.com/office/drawing/2014/main" id="{85AE87CF-4E24-3E02-583C-257917EA3012}"/>
                    </a:ext>
                  </a:extLst>
                </p:cNvPr>
                <p:cNvCxnSpPr>
                  <a:cxnSpLocks noChangeShapeType="1"/>
                </p:cNvCxnSpPr>
                <p:nvPr/>
              </p:nvCxnSpPr>
              <p:spPr bwMode="auto">
                <a:xfrm>
                  <a:off x="9026" y="2585"/>
                  <a:ext cx="906" cy="2628"/>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18" name="AutoShape 14">
                  <a:extLst>
                    <a:ext uri="{FF2B5EF4-FFF2-40B4-BE49-F238E27FC236}">
                      <a16:creationId xmlns:a16="http://schemas.microsoft.com/office/drawing/2014/main" id="{927DAD45-49E0-372D-F98A-3076079327AA}"/>
                    </a:ext>
                  </a:extLst>
                </p:cNvPr>
                <p:cNvCxnSpPr>
                  <a:cxnSpLocks noChangeShapeType="1"/>
                </p:cNvCxnSpPr>
                <p:nvPr/>
              </p:nvCxnSpPr>
              <p:spPr bwMode="auto">
                <a:xfrm flipH="1">
                  <a:off x="8098" y="3653"/>
                  <a:ext cx="2439" cy="1598"/>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19" name="AutoShape 15">
                  <a:extLst>
                    <a:ext uri="{FF2B5EF4-FFF2-40B4-BE49-F238E27FC236}">
                      <a16:creationId xmlns:a16="http://schemas.microsoft.com/office/drawing/2014/main" id="{7DFB818E-1C90-6161-826E-F2E21A910E15}"/>
                    </a:ext>
                  </a:extLst>
                </p:cNvPr>
                <p:cNvCxnSpPr>
                  <a:cxnSpLocks noChangeShapeType="1"/>
                </p:cNvCxnSpPr>
                <p:nvPr/>
              </p:nvCxnSpPr>
              <p:spPr bwMode="auto">
                <a:xfrm flipH="1">
                  <a:off x="8060" y="2585"/>
                  <a:ext cx="916" cy="2666"/>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20" name="AutoShape 16">
                  <a:extLst>
                    <a:ext uri="{FF2B5EF4-FFF2-40B4-BE49-F238E27FC236}">
                      <a16:creationId xmlns:a16="http://schemas.microsoft.com/office/drawing/2014/main" id="{551E8D72-5199-0F50-74B1-69A39F739667}"/>
                    </a:ext>
                  </a:extLst>
                </p:cNvPr>
                <p:cNvCxnSpPr>
                  <a:cxnSpLocks noChangeShapeType="1"/>
                </p:cNvCxnSpPr>
                <p:nvPr/>
              </p:nvCxnSpPr>
              <p:spPr bwMode="auto">
                <a:xfrm>
                  <a:off x="7460" y="3618"/>
                  <a:ext cx="2429" cy="1633"/>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721" name="AutoShape 17">
                  <a:extLst>
                    <a:ext uri="{FF2B5EF4-FFF2-40B4-BE49-F238E27FC236}">
                      <a16:creationId xmlns:a16="http://schemas.microsoft.com/office/drawing/2014/main" id="{A3AFAF9F-C911-D8AA-6101-B522FDE0C1FC}"/>
                    </a:ext>
                  </a:extLst>
                </p:cNvPr>
                <p:cNvCxnSpPr>
                  <a:cxnSpLocks noChangeShapeType="1"/>
                </p:cNvCxnSpPr>
                <p:nvPr/>
              </p:nvCxnSpPr>
              <p:spPr bwMode="auto">
                <a:xfrm>
                  <a:off x="7460" y="3575"/>
                  <a:ext cx="3077" cy="43"/>
                </a:xfrm>
                <a:prstGeom prst="straightConnector1">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603" name="AutoShape 15">
                  <a:extLst>
                    <a:ext uri="{FF2B5EF4-FFF2-40B4-BE49-F238E27FC236}">
                      <a16:creationId xmlns:a16="http://schemas.microsoft.com/office/drawing/2014/main" id="{EC076DC9-8AF4-088D-3312-C561E089331C}"/>
                    </a:ext>
                  </a:extLst>
                </p:cNvPr>
                <p:cNvCxnSpPr>
                  <a:cxnSpLocks noChangeShapeType="1"/>
                  <a:stCxn id="24592" idx="0"/>
                  <a:endCxn id="24592" idx="1"/>
                </p:cNvCxnSpPr>
                <p:nvPr/>
              </p:nvCxnSpPr>
              <p:spPr bwMode="auto">
                <a:xfrm flipH="1">
                  <a:off x="7380" y="2520"/>
                  <a:ext cx="1610" cy="1065"/>
                </a:xfrm>
                <a:prstGeom prst="straightConnector1">
                  <a:avLst/>
                </a:prstGeom>
                <a:noFill/>
                <a:ln w="38100" algn="ctr">
                  <a:solidFill>
                    <a:srgbClr val="FFC000"/>
                  </a:solidFill>
                  <a:round/>
                  <a:headEnd type="triangle" w="med" len="med"/>
                  <a:tailEnd type="triangle" w="med" len="med"/>
                </a:ln>
                <a:extLst>
                  <a:ext uri="{909E8E84-426E-40DD-AFC4-6F175D3DCCD1}">
                    <a14:hiddenFill xmlns:a14="http://schemas.microsoft.com/office/drawing/2010/main">
                      <a:noFill/>
                    </a14:hiddenFill>
                  </a:ext>
                </a:extLst>
              </p:spPr>
            </p:cxnSp>
          </p:grpSp>
        </p:grpSp>
        <p:grpSp>
          <p:nvGrpSpPr>
            <p:cNvPr id="24586" name="Group 39">
              <a:extLst>
                <a:ext uri="{FF2B5EF4-FFF2-40B4-BE49-F238E27FC236}">
                  <a16:creationId xmlns:a16="http://schemas.microsoft.com/office/drawing/2014/main" id="{8501DE2F-B718-BB2C-D652-C4F871C9BE9B}"/>
                </a:ext>
              </a:extLst>
            </p:cNvPr>
            <p:cNvGrpSpPr>
              <a:grpSpLocks/>
            </p:cNvGrpSpPr>
            <p:nvPr/>
          </p:nvGrpSpPr>
          <p:grpSpPr bwMode="auto">
            <a:xfrm>
              <a:off x="0" y="2471738"/>
              <a:ext cx="4648200" cy="2794000"/>
              <a:chOff x="0" y="1557"/>
              <a:chExt cx="2928" cy="1760"/>
            </a:xfrm>
          </p:grpSpPr>
          <p:sp>
            <p:nvSpPr>
              <p:cNvPr id="24587" name="Text Box 19">
                <a:extLst>
                  <a:ext uri="{FF2B5EF4-FFF2-40B4-BE49-F238E27FC236}">
                    <a16:creationId xmlns:a16="http://schemas.microsoft.com/office/drawing/2014/main" id="{1FBC7937-0B92-F44C-18D7-5CCD8BF1062A}"/>
                  </a:ext>
                </a:extLst>
              </p:cNvPr>
              <p:cNvSpPr txBox="1">
                <a:spLocks noChangeArrowheads="1"/>
              </p:cNvSpPr>
              <p:nvPr/>
            </p:nvSpPr>
            <p:spPr bwMode="auto">
              <a:xfrm>
                <a:off x="2088" y="2133"/>
                <a:ext cx="8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778" tIns="27889" rIns="55778" bIns="27889"/>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sz="1600" b="1">
                    <a:latin typeface="Calibri" panose="020F0502020204030204" pitchFamily="34" charset="0"/>
                  </a:rPr>
                  <a:t> Pictures</a:t>
                </a:r>
              </a:p>
            </p:txBody>
          </p:sp>
          <p:sp>
            <p:nvSpPr>
              <p:cNvPr id="24588" name="Text Box 41">
                <a:extLst>
                  <a:ext uri="{FF2B5EF4-FFF2-40B4-BE49-F238E27FC236}">
                    <a16:creationId xmlns:a16="http://schemas.microsoft.com/office/drawing/2014/main" id="{48B0EEFA-86F8-0F26-91A7-8422F4EA65D9}"/>
                  </a:ext>
                </a:extLst>
              </p:cNvPr>
              <p:cNvSpPr txBox="1">
                <a:spLocks noChangeArrowheads="1"/>
              </p:cNvSpPr>
              <p:nvPr/>
            </p:nvSpPr>
            <p:spPr bwMode="auto">
              <a:xfrm>
                <a:off x="936" y="1557"/>
                <a:ext cx="10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a:latin typeface="Calibri" panose="020F0502020204030204" pitchFamily="34" charset="0"/>
                  </a:rPr>
                  <a:t>Oral </a:t>
                </a:r>
              </a:p>
              <a:p>
                <a:pPr algn="ctr" defTabSz="914400" eaLnBrk="1" hangingPunct="1">
                  <a:spcBef>
                    <a:spcPct val="0"/>
                  </a:spcBef>
                  <a:buClrTx/>
                  <a:buSzTx/>
                  <a:buFontTx/>
                  <a:buNone/>
                </a:pPr>
                <a:r>
                  <a:rPr lang="en-US" altLang="en-US" sz="1600" b="1">
                    <a:latin typeface="Calibri" panose="020F0502020204030204" pitchFamily="34" charset="0"/>
                  </a:rPr>
                  <a:t>Language</a:t>
                </a:r>
                <a:endParaRPr lang="en-US" altLang="en-US" sz="1600">
                  <a:latin typeface="Calibri" panose="020F0502020204030204" pitchFamily="34" charset="0"/>
                </a:endParaRPr>
              </a:p>
            </p:txBody>
          </p:sp>
          <p:sp>
            <p:nvSpPr>
              <p:cNvPr id="24589" name="Text Box 42">
                <a:extLst>
                  <a:ext uri="{FF2B5EF4-FFF2-40B4-BE49-F238E27FC236}">
                    <a16:creationId xmlns:a16="http://schemas.microsoft.com/office/drawing/2014/main" id="{A6D47CFD-76DB-3448-38F8-81A0B83D7643}"/>
                  </a:ext>
                </a:extLst>
              </p:cNvPr>
              <p:cNvSpPr txBox="1">
                <a:spLocks noChangeArrowheads="1"/>
              </p:cNvSpPr>
              <p:nvPr/>
            </p:nvSpPr>
            <p:spPr bwMode="auto">
              <a:xfrm>
                <a:off x="1476" y="2970"/>
                <a:ext cx="1080"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a:latin typeface="Calibri" panose="020F0502020204030204" pitchFamily="34" charset="0"/>
                  </a:rPr>
                  <a:t>Manipulative</a:t>
                </a:r>
              </a:p>
              <a:p>
                <a:pPr algn="ctr" defTabSz="914400" eaLnBrk="1" hangingPunct="1">
                  <a:spcBef>
                    <a:spcPct val="0"/>
                  </a:spcBef>
                  <a:buClrTx/>
                  <a:buSzTx/>
                  <a:buFontTx/>
                  <a:buNone/>
                </a:pPr>
                <a:r>
                  <a:rPr lang="en-US" altLang="en-US" sz="1600" b="1">
                    <a:latin typeface="Calibri" panose="020F0502020204030204" pitchFamily="34" charset="0"/>
                  </a:rPr>
                  <a:t>Models</a:t>
                </a:r>
              </a:p>
            </p:txBody>
          </p:sp>
          <p:sp>
            <p:nvSpPr>
              <p:cNvPr id="24590" name="Text Box 43">
                <a:extLst>
                  <a:ext uri="{FF2B5EF4-FFF2-40B4-BE49-F238E27FC236}">
                    <a16:creationId xmlns:a16="http://schemas.microsoft.com/office/drawing/2014/main" id="{DD005FFD-BF23-E019-F0B2-366A1D5A6A35}"/>
                  </a:ext>
                </a:extLst>
              </p:cNvPr>
              <p:cNvSpPr txBox="1">
                <a:spLocks noChangeArrowheads="1"/>
              </p:cNvSpPr>
              <p:nvPr/>
            </p:nvSpPr>
            <p:spPr bwMode="auto">
              <a:xfrm>
                <a:off x="0" y="2133"/>
                <a:ext cx="10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a:latin typeface="Calibri" panose="020F0502020204030204" pitchFamily="34" charset="0"/>
                  </a:rPr>
                  <a:t>Real-World </a:t>
                </a:r>
              </a:p>
              <a:p>
                <a:pPr algn="ctr" defTabSz="914400" eaLnBrk="1" hangingPunct="1">
                  <a:spcBef>
                    <a:spcPct val="0"/>
                  </a:spcBef>
                  <a:buClrTx/>
                  <a:buSzTx/>
                  <a:buFontTx/>
                  <a:buNone/>
                </a:pPr>
                <a:r>
                  <a:rPr lang="en-US" altLang="en-US" sz="1600" b="1">
                    <a:latin typeface="Calibri" panose="020F0502020204030204" pitchFamily="34" charset="0"/>
                  </a:rPr>
                  <a:t>Situations</a:t>
                </a:r>
                <a:endParaRPr lang="en-US" altLang="en-US" sz="1600">
                  <a:latin typeface="Calibri" panose="020F0502020204030204" pitchFamily="34" charset="0"/>
                </a:endParaRPr>
              </a:p>
            </p:txBody>
          </p:sp>
          <p:sp>
            <p:nvSpPr>
              <p:cNvPr id="24591" name="Text Box 44">
                <a:extLst>
                  <a:ext uri="{FF2B5EF4-FFF2-40B4-BE49-F238E27FC236}">
                    <a16:creationId xmlns:a16="http://schemas.microsoft.com/office/drawing/2014/main" id="{3B24ED42-B909-51FD-DD38-15F117604CD0}"/>
                  </a:ext>
                </a:extLst>
              </p:cNvPr>
              <p:cNvSpPr txBox="1">
                <a:spLocks noChangeArrowheads="1"/>
              </p:cNvSpPr>
              <p:nvPr/>
            </p:nvSpPr>
            <p:spPr bwMode="auto">
              <a:xfrm>
                <a:off x="288" y="2946"/>
                <a:ext cx="10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sz="1600" b="1">
                    <a:latin typeface="Calibri" panose="020F0502020204030204" pitchFamily="34" charset="0"/>
                  </a:rPr>
                  <a:t>Written</a:t>
                </a:r>
              </a:p>
              <a:p>
                <a:pPr algn="ctr" defTabSz="914400" eaLnBrk="1" hangingPunct="1">
                  <a:spcBef>
                    <a:spcPct val="0"/>
                  </a:spcBef>
                  <a:buClrTx/>
                  <a:buSzTx/>
                  <a:buFontTx/>
                  <a:buNone/>
                </a:pPr>
                <a:r>
                  <a:rPr lang="en-US" altLang="en-US" sz="1600" b="1">
                    <a:latin typeface="Calibri" panose="020F0502020204030204" pitchFamily="34" charset="0"/>
                  </a:rPr>
                  <a:t>Symbols</a:t>
                </a:r>
                <a:endParaRPr lang="en-US" altLang="en-US" sz="1600">
                  <a:latin typeface="Calibri" panose="020F0502020204030204" pitchFamily="34" charset="0"/>
                </a:endParaRPr>
              </a:p>
            </p:txBody>
          </p:sp>
        </p:grpSp>
      </p:grpSp>
      <p:sp>
        <p:nvSpPr>
          <p:cNvPr id="24582" name="Title 11">
            <a:extLst>
              <a:ext uri="{FF2B5EF4-FFF2-40B4-BE49-F238E27FC236}">
                <a16:creationId xmlns:a16="http://schemas.microsoft.com/office/drawing/2014/main" id="{C8E03C59-C28F-0881-2914-BD6F352A273E}"/>
              </a:ext>
            </a:extLst>
          </p:cNvPr>
          <p:cNvSpPr>
            <a:spLocks noGrp="1"/>
          </p:cNvSpPr>
          <p:nvPr>
            <p:ph type="title" idx="4294967295"/>
          </p:nvPr>
        </p:nvSpPr>
        <p:spPr/>
        <p:txBody>
          <a:bodyPr anchor="ctr"/>
          <a:lstStyle/>
          <a:p>
            <a:r>
              <a:rPr lang="en-US" altLang="en-US">
                <a:solidFill>
                  <a:srgbClr val="990000"/>
                </a:solidFill>
              </a:rPr>
              <a:t>Representation Stars</a:t>
            </a:r>
          </a:p>
        </p:txBody>
      </p:sp>
      <p:sp>
        <p:nvSpPr>
          <p:cNvPr id="17" name="Slide Number Placeholder 16">
            <a:extLst>
              <a:ext uri="{FF2B5EF4-FFF2-40B4-BE49-F238E27FC236}">
                <a16:creationId xmlns:a16="http://schemas.microsoft.com/office/drawing/2014/main" id="{02EF7CAD-4761-2F41-68B5-C1A1B12226F0}"/>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defTabSz="914400" eaLnBrk="1" hangingPunct="1">
              <a:spcBef>
                <a:spcPct val="0"/>
              </a:spcBef>
              <a:buClrTx/>
              <a:buSzTx/>
              <a:buFontTx/>
              <a:buNone/>
            </a:pPr>
            <a:fld id="{EC6DC39B-AB81-0746-8C8A-0498E112B357}" type="slidenum">
              <a:rPr lang="en-US" altLang="en-US" sz="1200">
                <a:solidFill>
                  <a:srgbClr val="898989"/>
                </a:solidFill>
              </a:rPr>
              <a:pPr algn="r" defTabSz="914400" eaLnBrk="1" hangingPunct="1">
                <a:spcBef>
                  <a:spcPct val="0"/>
                </a:spcBef>
                <a:buClrTx/>
                <a:buSzTx/>
                <a:buFontTx/>
                <a:buNone/>
              </a:pPr>
              <a:t>23</a:t>
            </a:fld>
            <a:endParaRPr lang="en-US" altLang="en-US" sz="1200">
              <a:solidFill>
                <a:srgbClr val="898989"/>
              </a:solidFill>
            </a:endParaRPr>
          </a:p>
        </p:txBody>
      </p:sp>
      <p:sp>
        <p:nvSpPr>
          <p:cNvPr id="18" name="Date Placeholder 17">
            <a:extLst>
              <a:ext uri="{FF2B5EF4-FFF2-40B4-BE49-F238E27FC236}">
                <a16:creationId xmlns:a16="http://schemas.microsoft.com/office/drawing/2014/main" id="{239FE5C0-8819-EDB5-BA88-4F17BD03ABC4}"/>
              </a:ext>
            </a:extLst>
          </p:cNvPr>
          <p:cNvSpPr txBox="1">
            <a:spLocks noGrp="1"/>
          </p:cNvSpPr>
          <p:nvPr/>
        </p:nvSpPr>
        <p:spPr>
          <a:xfrm>
            <a:off x="457200" y="6356350"/>
            <a:ext cx="2133600" cy="365125"/>
          </a:xfrm>
          <a:prstGeom prst="rect">
            <a:avLst/>
          </a:prstGeom>
          <a:noFill/>
        </p:spPr>
        <p:txBody>
          <a:bodyPr anchor="ctr"/>
          <a:lstStyle/>
          <a:p>
            <a:pPr defTabSz="914400" fontAlgn="auto">
              <a:spcBef>
                <a:spcPts val="0"/>
              </a:spcBef>
              <a:spcAft>
                <a:spcPts val="0"/>
              </a:spcAft>
              <a:buClrTx/>
              <a:buSzTx/>
              <a:buFontTx/>
              <a:buNone/>
              <a:defRPr/>
            </a:pPr>
            <a:endParaRPr lang="en-US" sz="1200">
              <a:solidFill>
                <a:schemeClr val="tx1">
                  <a:tint val="75000"/>
                </a:schemeClr>
              </a:solidFill>
              <a:latin typeface="+mn-lt"/>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7DDFAF3-3F04-2984-346D-0181B08BC78D}"/>
              </a:ext>
            </a:extLst>
          </p:cNvPr>
          <p:cNvSpPr>
            <a:spLocks noGrp="1" noChangeArrowheads="1"/>
          </p:cNvSpPr>
          <p:nvPr>
            <p:ph type="title" idx="4294967295"/>
          </p:nvPr>
        </p:nvSpPr>
        <p:spPr>
          <a:xfrm>
            <a:off x="536575" y="685800"/>
            <a:ext cx="7391400" cy="782638"/>
          </a:xfrm>
        </p:spPr>
        <p:txBody>
          <a:bodyPr anchor="ctr"/>
          <a:lstStyle/>
          <a:p>
            <a:pPr>
              <a:lnSpc>
                <a:spcPct val="80000"/>
              </a:lnSpc>
            </a:pPr>
            <a:r>
              <a:rPr lang="en-US" altLang="en-US" sz="3600">
                <a:solidFill>
                  <a:srgbClr val="990000"/>
                </a:solidFill>
              </a:rPr>
              <a:t>The Nature of Tasks Used in the Classroom …</a:t>
            </a:r>
            <a:endParaRPr lang="en-US" altLang="en-US" sz="4400">
              <a:solidFill>
                <a:srgbClr val="990000"/>
              </a:solidFill>
            </a:endParaRPr>
          </a:p>
        </p:txBody>
      </p:sp>
      <p:grpSp>
        <p:nvGrpSpPr>
          <p:cNvPr id="25603" name="Group 3">
            <a:extLst>
              <a:ext uri="{FF2B5EF4-FFF2-40B4-BE49-F238E27FC236}">
                <a16:creationId xmlns:a16="http://schemas.microsoft.com/office/drawing/2014/main" id="{992E9D5F-B41F-8EA7-C66E-FA5FC2A3E7EC}"/>
              </a:ext>
            </a:extLst>
          </p:cNvPr>
          <p:cNvGrpSpPr>
            <a:grpSpLocks/>
          </p:cNvGrpSpPr>
          <p:nvPr/>
        </p:nvGrpSpPr>
        <p:grpSpPr bwMode="auto">
          <a:xfrm>
            <a:off x="2695575" y="3048000"/>
            <a:ext cx="4038600" cy="2133600"/>
            <a:chOff x="1488" y="2208"/>
            <a:chExt cx="2544" cy="1344"/>
          </a:xfrm>
        </p:grpSpPr>
        <p:sp>
          <p:nvSpPr>
            <p:cNvPr id="25607" name="Rectangle 4">
              <a:extLst>
                <a:ext uri="{FF2B5EF4-FFF2-40B4-BE49-F238E27FC236}">
                  <a16:creationId xmlns:a16="http://schemas.microsoft.com/office/drawing/2014/main" id="{4AFA0DA0-0519-98D3-34F8-4E4F0E113D66}"/>
                </a:ext>
              </a:extLst>
            </p:cNvPr>
            <p:cNvSpPr>
              <a:spLocks noChangeArrowheads="1"/>
            </p:cNvSpPr>
            <p:nvPr/>
          </p:nvSpPr>
          <p:spPr bwMode="auto">
            <a:xfrm>
              <a:off x="1488" y="2256"/>
              <a:ext cx="960" cy="1296"/>
            </a:xfrm>
            <a:prstGeom prst="rect">
              <a:avLst/>
            </a:prstGeom>
            <a:solidFill>
              <a:srgbClr val="448DE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endParaRPr lang="en-US" altLang="en-US">
                <a:latin typeface="Times" panose="02020603050405020304" pitchFamily="18" charset="0"/>
              </a:endParaRPr>
            </a:p>
          </p:txBody>
        </p:sp>
        <p:sp>
          <p:nvSpPr>
            <p:cNvPr id="25608" name="AutoShape 5">
              <a:extLst>
                <a:ext uri="{FF2B5EF4-FFF2-40B4-BE49-F238E27FC236}">
                  <a16:creationId xmlns:a16="http://schemas.microsoft.com/office/drawing/2014/main" id="{41BAB0D4-E6A0-9F71-D361-ACAD94EE439C}"/>
                </a:ext>
              </a:extLst>
            </p:cNvPr>
            <p:cNvSpPr>
              <a:spLocks noChangeArrowheads="1"/>
            </p:cNvSpPr>
            <p:nvPr/>
          </p:nvSpPr>
          <p:spPr bwMode="auto">
            <a:xfrm>
              <a:off x="3024" y="2208"/>
              <a:ext cx="1008" cy="1344"/>
            </a:xfrm>
            <a:prstGeom prst="triangle">
              <a:avLst>
                <a:gd name="adj" fmla="val 50000"/>
              </a:avLst>
            </a:prstGeom>
            <a:solidFill>
              <a:srgbClr val="00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endParaRPr lang="en-US" altLang="en-US">
                <a:latin typeface="Times" panose="02020603050405020304" pitchFamily="18" charset="0"/>
              </a:endParaRPr>
            </a:p>
          </p:txBody>
        </p:sp>
        <p:sp>
          <p:nvSpPr>
            <p:cNvPr id="25609" name="Line 6">
              <a:extLst>
                <a:ext uri="{FF2B5EF4-FFF2-40B4-BE49-F238E27FC236}">
                  <a16:creationId xmlns:a16="http://schemas.microsoft.com/office/drawing/2014/main" id="{D1505C49-2D18-4396-80D3-707EE03383B1}"/>
                </a:ext>
              </a:extLst>
            </p:cNvPr>
            <p:cNvSpPr>
              <a:spLocks noChangeShapeType="1"/>
            </p:cNvSpPr>
            <p:nvPr/>
          </p:nvSpPr>
          <p:spPr bwMode="auto">
            <a:xfrm>
              <a:off x="2688" y="2784"/>
              <a:ext cx="2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Text Box 7">
              <a:extLst>
                <a:ext uri="{FF2B5EF4-FFF2-40B4-BE49-F238E27FC236}">
                  <a16:creationId xmlns:a16="http://schemas.microsoft.com/office/drawing/2014/main" id="{69DB3F97-8BB1-06DB-4315-A81D7952A46E}"/>
                </a:ext>
              </a:extLst>
            </p:cNvPr>
            <p:cNvSpPr txBox="1">
              <a:spLocks noChangeArrowheads="1"/>
            </p:cNvSpPr>
            <p:nvPr/>
          </p:nvSpPr>
          <p:spPr bwMode="auto">
            <a:xfrm>
              <a:off x="1546" y="2478"/>
              <a:ext cx="964"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sz="1900"/>
                <a:t>Tasks as </a:t>
              </a:r>
            </a:p>
            <a:p>
              <a:pPr defTabSz="914400" eaLnBrk="1" hangingPunct="1">
                <a:spcBef>
                  <a:spcPct val="0"/>
                </a:spcBef>
                <a:buClrTx/>
                <a:buSzTx/>
                <a:buFontTx/>
                <a:buNone/>
              </a:pPr>
              <a:r>
                <a:rPr lang="en-US" altLang="en-US" sz="1900"/>
                <a:t>they appear </a:t>
              </a:r>
            </a:p>
            <a:p>
              <a:pPr defTabSz="914400" eaLnBrk="1" hangingPunct="1">
                <a:spcBef>
                  <a:spcPct val="0"/>
                </a:spcBef>
                <a:buClrTx/>
                <a:buSzTx/>
                <a:buFontTx/>
                <a:buNone/>
              </a:pPr>
              <a:r>
                <a:rPr lang="en-US" altLang="en-US" sz="1900"/>
                <a:t>in curricular</a:t>
              </a:r>
            </a:p>
            <a:p>
              <a:pPr defTabSz="914400" eaLnBrk="1" hangingPunct="1">
                <a:spcBef>
                  <a:spcPct val="0"/>
                </a:spcBef>
                <a:buClrTx/>
                <a:buSzTx/>
                <a:buFontTx/>
                <a:buNone/>
              </a:pPr>
              <a:r>
                <a:rPr lang="en-US" altLang="en-US" sz="1900"/>
                <a:t>materials</a:t>
              </a:r>
            </a:p>
          </p:txBody>
        </p:sp>
        <p:sp>
          <p:nvSpPr>
            <p:cNvPr id="25611" name="Text Box 8">
              <a:extLst>
                <a:ext uri="{FF2B5EF4-FFF2-40B4-BE49-F238E27FC236}">
                  <a16:creationId xmlns:a16="http://schemas.microsoft.com/office/drawing/2014/main" id="{582AB097-1C6F-3C96-80B3-047F121DECEA}"/>
                </a:ext>
              </a:extLst>
            </p:cNvPr>
            <p:cNvSpPr txBox="1">
              <a:spLocks noChangeArrowheads="1"/>
            </p:cNvSpPr>
            <p:nvPr/>
          </p:nvSpPr>
          <p:spPr bwMode="auto">
            <a:xfrm>
              <a:off x="3206" y="2970"/>
              <a:ext cx="660"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sz="1900"/>
                <a:t>Student</a:t>
              </a:r>
            </a:p>
            <a:p>
              <a:pPr defTabSz="914400" eaLnBrk="1" hangingPunct="1">
                <a:spcBef>
                  <a:spcPct val="0"/>
                </a:spcBef>
                <a:buClrTx/>
                <a:buSzTx/>
                <a:buFontTx/>
                <a:buNone/>
              </a:pPr>
              <a:r>
                <a:rPr lang="en-US" altLang="en-US" sz="1900"/>
                <a:t>learning</a:t>
              </a:r>
            </a:p>
          </p:txBody>
        </p:sp>
      </p:grpSp>
      <p:sp>
        <p:nvSpPr>
          <p:cNvPr id="25604" name="Text Box 9">
            <a:extLst>
              <a:ext uri="{FF2B5EF4-FFF2-40B4-BE49-F238E27FC236}">
                <a16:creationId xmlns:a16="http://schemas.microsoft.com/office/drawing/2014/main" id="{7B3CA6A9-B08C-D9D4-CDD0-FDCC654FBB52}"/>
              </a:ext>
            </a:extLst>
          </p:cNvPr>
          <p:cNvSpPr txBox="1">
            <a:spLocks noChangeArrowheads="1"/>
          </p:cNvSpPr>
          <p:nvPr/>
        </p:nvSpPr>
        <p:spPr bwMode="auto">
          <a:xfrm>
            <a:off x="1771650" y="2133600"/>
            <a:ext cx="615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sz="3600"/>
              <a:t>Will Impact Student Learning!</a:t>
            </a:r>
          </a:p>
        </p:txBody>
      </p:sp>
      <p:sp>
        <p:nvSpPr>
          <p:cNvPr id="2" name="Slide Number Placeholder 1">
            <a:extLst>
              <a:ext uri="{FF2B5EF4-FFF2-40B4-BE49-F238E27FC236}">
                <a16:creationId xmlns:a16="http://schemas.microsoft.com/office/drawing/2014/main" id="{F3C4947F-F3BB-5072-F9AA-0D40100EF251}"/>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defTabSz="914400" eaLnBrk="1" hangingPunct="1">
              <a:spcBef>
                <a:spcPct val="0"/>
              </a:spcBef>
              <a:buClrTx/>
              <a:buSzTx/>
              <a:buFontTx/>
              <a:buNone/>
            </a:pPr>
            <a:fld id="{EA40A099-5D12-8A4B-A9FB-40CA7ADA8880}" type="slidenum">
              <a:rPr lang="en-US" altLang="en-US" sz="1200">
                <a:solidFill>
                  <a:srgbClr val="898989"/>
                </a:solidFill>
              </a:rPr>
              <a:pPr algn="r" defTabSz="914400" eaLnBrk="1" hangingPunct="1">
                <a:spcBef>
                  <a:spcPct val="0"/>
                </a:spcBef>
                <a:buClrTx/>
                <a:buSzTx/>
                <a:buFontTx/>
                <a:buNone/>
              </a:pPr>
              <a:t>24</a:t>
            </a:fld>
            <a:endParaRPr lang="en-US" altLang="en-US" sz="1200">
              <a:solidFill>
                <a:srgbClr val="898989"/>
              </a:solidFill>
            </a:endParaRPr>
          </a:p>
        </p:txBody>
      </p:sp>
      <p:sp>
        <p:nvSpPr>
          <p:cNvPr id="3" name="Date Placeholder 2">
            <a:extLst>
              <a:ext uri="{FF2B5EF4-FFF2-40B4-BE49-F238E27FC236}">
                <a16:creationId xmlns:a16="http://schemas.microsoft.com/office/drawing/2014/main" id="{13096760-90E3-0EB9-97D4-6F0F8CFFE8A7}"/>
              </a:ext>
            </a:extLst>
          </p:cNvPr>
          <p:cNvSpPr txBox="1">
            <a:spLocks noGrp="1"/>
          </p:cNvSpPr>
          <p:nvPr/>
        </p:nvSpPr>
        <p:spPr>
          <a:xfrm>
            <a:off x="457200" y="6356350"/>
            <a:ext cx="2133600" cy="365125"/>
          </a:xfrm>
          <a:prstGeom prst="rect">
            <a:avLst/>
          </a:prstGeom>
          <a:noFill/>
        </p:spPr>
        <p:txBody>
          <a:bodyPr anchor="ctr"/>
          <a:lstStyle/>
          <a:p>
            <a:pPr defTabSz="914400" fontAlgn="auto">
              <a:spcBef>
                <a:spcPts val="0"/>
              </a:spcBef>
              <a:spcAft>
                <a:spcPts val="0"/>
              </a:spcAft>
              <a:buClrTx/>
              <a:buSzTx/>
              <a:buFontTx/>
              <a:buNone/>
              <a:defRPr/>
            </a:pPr>
            <a:endParaRPr lang="en-US" sz="1200">
              <a:solidFill>
                <a:schemeClr val="tx1">
                  <a:tint val="75000"/>
                </a:schemeClr>
              </a:solidFill>
              <a:latin typeface="+mn-lt"/>
              <a:ea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A8A4135-FF8A-EE47-B5CE-D9F58271FD73}"/>
              </a:ext>
            </a:extLst>
          </p:cNvPr>
          <p:cNvSpPr>
            <a:spLocks noGrp="1" noChangeArrowheads="1"/>
          </p:cNvSpPr>
          <p:nvPr>
            <p:ph type="title" idx="4294967295"/>
          </p:nvPr>
        </p:nvSpPr>
        <p:spPr>
          <a:xfrm>
            <a:off x="1146175" y="685800"/>
            <a:ext cx="6956425" cy="914400"/>
          </a:xfrm>
        </p:spPr>
        <p:txBody>
          <a:bodyPr anchor="ctr"/>
          <a:lstStyle/>
          <a:p>
            <a:pPr>
              <a:lnSpc>
                <a:spcPct val="80000"/>
              </a:lnSpc>
            </a:pPr>
            <a:r>
              <a:rPr lang="en-US" altLang="en-US" sz="3600">
                <a:solidFill>
                  <a:srgbClr val="990000"/>
                </a:solidFill>
              </a:rPr>
              <a:t>But, WHAT TEACHERS DO          with the tasks matters too! </a:t>
            </a:r>
            <a:endParaRPr lang="en-US" altLang="en-US" sz="3600" i="1">
              <a:solidFill>
                <a:srgbClr val="990000"/>
              </a:solidFill>
            </a:endParaRPr>
          </a:p>
        </p:txBody>
      </p:sp>
      <p:sp>
        <p:nvSpPr>
          <p:cNvPr id="26627" name="Rectangle 3">
            <a:extLst>
              <a:ext uri="{FF2B5EF4-FFF2-40B4-BE49-F238E27FC236}">
                <a16:creationId xmlns:a16="http://schemas.microsoft.com/office/drawing/2014/main" id="{5D84373B-30F9-8936-F631-B79D3D6486AA}"/>
              </a:ext>
            </a:extLst>
          </p:cNvPr>
          <p:cNvSpPr>
            <a:spLocks noGrp="1" noChangeArrowheads="1"/>
          </p:cNvSpPr>
          <p:nvPr>
            <p:ph type="body" idx="4294967295"/>
          </p:nvPr>
        </p:nvSpPr>
        <p:spPr>
          <a:xfrm>
            <a:off x="4765675" y="5334000"/>
            <a:ext cx="4114800" cy="976313"/>
          </a:xfrm>
        </p:spPr>
        <p:txBody>
          <a:bodyPr/>
          <a:lstStyle/>
          <a:p>
            <a:pPr>
              <a:lnSpc>
                <a:spcPct val="85000"/>
              </a:lnSpc>
              <a:spcBef>
                <a:spcPct val="0"/>
              </a:spcBef>
              <a:buFontTx/>
              <a:buNone/>
            </a:pPr>
            <a:r>
              <a:rPr lang="en-US" altLang="en-US" sz="1400" i="1"/>
              <a:t>Stein, Grover &amp; Henningsen (1996)</a:t>
            </a:r>
          </a:p>
          <a:p>
            <a:pPr>
              <a:lnSpc>
                <a:spcPct val="85000"/>
              </a:lnSpc>
              <a:spcBef>
                <a:spcPct val="0"/>
              </a:spcBef>
              <a:buFontTx/>
              <a:buNone/>
            </a:pPr>
            <a:r>
              <a:rPr lang="en-US" altLang="en-US" sz="1400" i="1"/>
              <a:t>Smith &amp; Stein (1998)</a:t>
            </a:r>
          </a:p>
          <a:p>
            <a:pPr>
              <a:lnSpc>
                <a:spcPct val="85000"/>
              </a:lnSpc>
              <a:spcBef>
                <a:spcPct val="0"/>
              </a:spcBef>
              <a:buFontTx/>
              <a:buNone/>
            </a:pPr>
            <a:r>
              <a:rPr lang="en-US" altLang="en-US" sz="1400" i="1"/>
              <a:t>Stein, Smith, Henningsen &amp; Silver (2000)</a:t>
            </a:r>
            <a:endParaRPr lang="en-US" altLang="en-US" sz="1600" i="1"/>
          </a:p>
        </p:txBody>
      </p:sp>
      <p:sp>
        <p:nvSpPr>
          <p:cNvPr id="26628" name="Rectangle 4">
            <a:extLst>
              <a:ext uri="{FF2B5EF4-FFF2-40B4-BE49-F238E27FC236}">
                <a16:creationId xmlns:a16="http://schemas.microsoft.com/office/drawing/2014/main" id="{61B6F352-FD78-9872-7000-0421260FA375}"/>
              </a:ext>
            </a:extLst>
          </p:cNvPr>
          <p:cNvSpPr>
            <a:spLocks noChangeArrowheads="1"/>
          </p:cNvSpPr>
          <p:nvPr/>
        </p:nvSpPr>
        <p:spPr bwMode="auto">
          <a:xfrm>
            <a:off x="838200" y="2133600"/>
            <a:ext cx="7577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sz="3600"/>
              <a:t>The Mathematical Tasks Framework</a:t>
            </a:r>
            <a:endParaRPr lang="en-US" altLang="en-US" sz="3600">
              <a:solidFill>
                <a:srgbClr val="0066CC"/>
              </a:solidFill>
            </a:endParaRPr>
          </a:p>
        </p:txBody>
      </p:sp>
      <p:grpSp>
        <p:nvGrpSpPr>
          <p:cNvPr id="26629" name="Group 2">
            <a:extLst>
              <a:ext uri="{FF2B5EF4-FFF2-40B4-BE49-F238E27FC236}">
                <a16:creationId xmlns:a16="http://schemas.microsoft.com/office/drawing/2014/main" id="{87A489A3-7096-9BCE-7159-4F293117AE32}"/>
              </a:ext>
            </a:extLst>
          </p:cNvPr>
          <p:cNvGrpSpPr>
            <a:grpSpLocks/>
          </p:cNvGrpSpPr>
          <p:nvPr/>
        </p:nvGrpSpPr>
        <p:grpSpPr bwMode="auto">
          <a:xfrm>
            <a:off x="914400" y="2971800"/>
            <a:ext cx="7620000" cy="1676400"/>
            <a:chOff x="1371600" y="2971800"/>
            <a:chExt cx="7620000" cy="1676400"/>
          </a:xfrm>
        </p:grpSpPr>
        <p:sp>
          <p:nvSpPr>
            <p:cNvPr id="26632" name="Rectangle 6">
              <a:extLst>
                <a:ext uri="{FF2B5EF4-FFF2-40B4-BE49-F238E27FC236}">
                  <a16:creationId xmlns:a16="http://schemas.microsoft.com/office/drawing/2014/main" id="{EF0FF2FF-EE37-9C27-A906-905AFC5F704D}"/>
                </a:ext>
              </a:extLst>
            </p:cNvPr>
            <p:cNvSpPr>
              <a:spLocks noChangeArrowheads="1"/>
            </p:cNvSpPr>
            <p:nvPr/>
          </p:nvSpPr>
          <p:spPr bwMode="auto">
            <a:xfrm>
              <a:off x="1371600" y="3032125"/>
              <a:ext cx="1385888" cy="1616075"/>
            </a:xfrm>
            <a:prstGeom prst="rect">
              <a:avLst/>
            </a:prstGeom>
            <a:solidFill>
              <a:srgbClr val="448DE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endParaRPr lang="en-US" altLang="en-US">
                <a:latin typeface="Times" panose="02020603050405020304" pitchFamily="18" charset="0"/>
              </a:endParaRPr>
            </a:p>
          </p:txBody>
        </p:sp>
        <p:sp>
          <p:nvSpPr>
            <p:cNvPr id="26633" name="Rectangle 7">
              <a:extLst>
                <a:ext uri="{FF2B5EF4-FFF2-40B4-BE49-F238E27FC236}">
                  <a16:creationId xmlns:a16="http://schemas.microsoft.com/office/drawing/2014/main" id="{4DE521EB-12D1-D925-FF58-BF3FA1B4D755}"/>
                </a:ext>
              </a:extLst>
            </p:cNvPr>
            <p:cNvSpPr>
              <a:spLocks noChangeArrowheads="1"/>
            </p:cNvSpPr>
            <p:nvPr/>
          </p:nvSpPr>
          <p:spPr bwMode="auto">
            <a:xfrm>
              <a:off x="5319713" y="2971800"/>
              <a:ext cx="1385888" cy="1676400"/>
            </a:xfrm>
            <a:prstGeom prst="rect">
              <a:avLst/>
            </a:prstGeom>
            <a:solidFill>
              <a:srgbClr val="CC00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endParaRPr lang="en-US" altLang="en-US">
                <a:latin typeface="Times" panose="02020603050405020304" pitchFamily="18" charset="0"/>
              </a:endParaRPr>
            </a:p>
          </p:txBody>
        </p:sp>
        <p:sp>
          <p:nvSpPr>
            <p:cNvPr id="26634" name="Rectangle 8">
              <a:extLst>
                <a:ext uri="{FF2B5EF4-FFF2-40B4-BE49-F238E27FC236}">
                  <a16:creationId xmlns:a16="http://schemas.microsoft.com/office/drawing/2014/main" id="{B96C37C0-5478-038C-AB5C-4E30E1C6FFFE}"/>
                </a:ext>
              </a:extLst>
            </p:cNvPr>
            <p:cNvSpPr>
              <a:spLocks noChangeArrowheads="1"/>
            </p:cNvSpPr>
            <p:nvPr/>
          </p:nvSpPr>
          <p:spPr bwMode="auto">
            <a:xfrm>
              <a:off x="3379788" y="3032125"/>
              <a:ext cx="1247775" cy="1616075"/>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r>
                <a:rPr lang="en-US" altLang="en-US">
                  <a:latin typeface="Times" panose="02020603050405020304" pitchFamily="18" charset="0"/>
                </a:rPr>
                <a:t> </a:t>
              </a:r>
            </a:p>
          </p:txBody>
        </p:sp>
        <p:sp>
          <p:nvSpPr>
            <p:cNvPr id="26635" name="AutoShape 9">
              <a:extLst>
                <a:ext uri="{FF2B5EF4-FFF2-40B4-BE49-F238E27FC236}">
                  <a16:creationId xmlns:a16="http://schemas.microsoft.com/office/drawing/2014/main" id="{B7803B2D-E0C7-1EE8-4FC1-1917FFBB0AC6}"/>
                </a:ext>
              </a:extLst>
            </p:cNvPr>
            <p:cNvSpPr>
              <a:spLocks noChangeArrowheads="1"/>
            </p:cNvSpPr>
            <p:nvPr/>
          </p:nvSpPr>
          <p:spPr bwMode="auto">
            <a:xfrm>
              <a:off x="7397750" y="2971800"/>
              <a:ext cx="1593850" cy="1676400"/>
            </a:xfrm>
            <a:prstGeom prst="triangle">
              <a:avLst>
                <a:gd name="adj" fmla="val 50000"/>
              </a:avLst>
            </a:prstGeom>
            <a:solidFill>
              <a:srgbClr val="00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defTabSz="914400" eaLnBrk="1" hangingPunct="1">
                <a:spcBef>
                  <a:spcPct val="0"/>
                </a:spcBef>
                <a:buClrTx/>
                <a:buSzTx/>
                <a:buFontTx/>
                <a:buNone/>
              </a:pPr>
              <a:endParaRPr lang="en-US" altLang="en-US">
                <a:latin typeface="Times" panose="02020603050405020304" pitchFamily="18" charset="0"/>
              </a:endParaRPr>
            </a:p>
          </p:txBody>
        </p:sp>
        <p:sp>
          <p:nvSpPr>
            <p:cNvPr id="26636" name="Line 10">
              <a:extLst>
                <a:ext uri="{FF2B5EF4-FFF2-40B4-BE49-F238E27FC236}">
                  <a16:creationId xmlns:a16="http://schemas.microsoft.com/office/drawing/2014/main" id="{303A676E-355A-0723-D2E4-DCBBB0066163}"/>
                </a:ext>
              </a:extLst>
            </p:cNvPr>
            <p:cNvSpPr>
              <a:spLocks noChangeShapeType="1"/>
            </p:cNvSpPr>
            <p:nvPr/>
          </p:nvSpPr>
          <p:spPr bwMode="auto">
            <a:xfrm>
              <a:off x="2825750" y="3783013"/>
              <a:ext cx="415925" cy="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11">
              <a:extLst>
                <a:ext uri="{FF2B5EF4-FFF2-40B4-BE49-F238E27FC236}">
                  <a16:creationId xmlns:a16="http://schemas.microsoft.com/office/drawing/2014/main" id="{52C91157-4C97-9EE2-54D7-7DD820724A2F}"/>
                </a:ext>
              </a:extLst>
            </p:cNvPr>
            <p:cNvSpPr>
              <a:spLocks noChangeShapeType="1"/>
            </p:cNvSpPr>
            <p:nvPr/>
          </p:nvSpPr>
          <p:spPr bwMode="auto">
            <a:xfrm>
              <a:off x="6983413" y="3806825"/>
              <a:ext cx="414338"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12">
              <a:extLst>
                <a:ext uri="{FF2B5EF4-FFF2-40B4-BE49-F238E27FC236}">
                  <a16:creationId xmlns:a16="http://schemas.microsoft.com/office/drawing/2014/main" id="{A878AC71-BCB3-D4A2-A344-DAA9EEBE3009}"/>
                </a:ext>
              </a:extLst>
            </p:cNvPr>
            <p:cNvSpPr>
              <a:spLocks noChangeShapeType="1"/>
            </p:cNvSpPr>
            <p:nvPr/>
          </p:nvSpPr>
          <p:spPr bwMode="auto">
            <a:xfrm>
              <a:off x="4765675" y="3810000"/>
              <a:ext cx="415925"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6639" name="Text Box 13">
              <a:extLst>
                <a:ext uri="{FF2B5EF4-FFF2-40B4-BE49-F238E27FC236}">
                  <a16:creationId xmlns:a16="http://schemas.microsoft.com/office/drawing/2014/main" id="{A0BF2595-1435-5E59-6B6E-DEEDC676E4E4}"/>
                </a:ext>
              </a:extLst>
            </p:cNvPr>
            <p:cNvSpPr txBox="1">
              <a:spLocks noChangeArrowheads="1"/>
            </p:cNvSpPr>
            <p:nvPr/>
          </p:nvSpPr>
          <p:spPr bwMode="auto">
            <a:xfrm>
              <a:off x="3449638" y="3227388"/>
              <a:ext cx="1174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spcBef>
                  <a:spcPct val="0"/>
                </a:spcBef>
                <a:buClrTx/>
                <a:buSzTx/>
                <a:buFontTx/>
                <a:buNone/>
              </a:pPr>
              <a:r>
                <a:rPr lang="en-US" altLang="en-US"/>
                <a:t>Tasks as </a:t>
              </a:r>
            </a:p>
            <a:p>
              <a:pPr defTabSz="914400" eaLnBrk="1" hangingPunct="1">
                <a:spcBef>
                  <a:spcPct val="0"/>
                </a:spcBef>
                <a:buClrTx/>
                <a:buSzTx/>
                <a:buFontTx/>
                <a:buNone/>
              </a:pPr>
              <a:r>
                <a:rPr lang="en-US" altLang="en-US"/>
                <a:t>set up by </a:t>
              </a:r>
            </a:p>
            <a:p>
              <a:pPr defTabSz="914400" eaLnBrk="1" hangingPunct="1">
                <a:spcBef>
                  <a:spcPct val="0"/>
                </a:spcBef>
                <a:buClrTx/>
                <a:buSzTx/>
                <a:buFontTx/>
                <a:buNone/>
              </a:pPr>
              <a:r>
                <a:rPr lang="en-US" altLang="en-US"/>
                <a:t>teachers</a:t>
              </a:r>
            </a:p>
          </p:txBody>
        </p:sp>
        <p:sp>
          <p:nvSpPr>
            <p:cNvPr id="26640" name="Text Box 14">
              <a:extLst>
                <a:ext uri="{FF2B5EF4-FFF2-40B4-BE49-F238E27FC236}">
                  <a16:creationId xmlns:a16="http://schemas.microsoft.com/office/drawing/2014/main" id="{A813533B-8762-44A5-09FA-17EE2281CFAE}"/>
                </a:ext>
              </a:extLst>
            </p:cNvPr>
            <p:cNvSpPr txBox="1">
              <a:spLocks noChangeArrowheads="1"/>
            </p:cNvSpPr>
            <p:nvPr/>
          </p:nvSpPr>
          <p:spPr bwMode="auto">
            <a:xfrm>
              <a:off x="1384300" y="3154363"/>
              <a:ext cx="13176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85000"/>
                </a:lnSpc>
                <a:spcBef>
                  <a:spcPct val="0"/>
                </a:spcBef>
                <a:buClrTx/>
                <a:buSzTx/>
                <a:buFontTx/>
                <a:buNone/>
              </a:pPr>
              <a:r>
                <a:rPr lang="en-US" altLang="en-US"/>
                <a:t>Tasks as </a:t>
              </a:r>
            </a:p>
            <a:p>
              <a:pPr defTabSz="914400" eaLnBrk="1" hangingPunct="1">
                <a:lnSpc>
                  <a:spcPct val="85000"/>
                </a:lnSpc>
                <a:spcBef>
                  <a:spcPct val="0"/>
                </a:spcBef>
                <a:buClrTx/>
                <a:buSzTx/>
                <a:buFontTx/>
                <a:buNone/>
              </a:pPr>
              <a:r>
                <a:rPr lang="en-US" altLang="en-US"/>
                <a:t>they appear </a:t>
              </a:r>
            </a:p>
            <a:p>
              <a:pPr defTabSz="914400" eaLnBrk="1" hangingPunct="1">
                <a:lnSpc>
                  <a:spcPct val="85000"/>
                </a:lnSpc>
                <a:spcBef>
                  <a:spcPct val="0"/>
                </a:spcBef>
                <a:buClrTx/>
                <a:buSzTx/>
                <a:buFontTx/>
                <a:buNone/>
              </a:pPr>
              <a:r>
                <a:rPr lang="en-US" altLang="en-US"/>
                <a:t>in curricular </a:t>
              </a:r>
            </a:p>
            <a:p>
              <a:pPr defTabSz="914400" eaLnBrk="1" hangingPunct="1">
                <a:lnSpc>
                  <a:spcPct val="85000"/>
                </a:lnSpc>
                <a:spcBef>
                  <a:spcPct val="0"/>
                </a:spcBef>
                <a:buClrTx/>
                <a:buSzTx/>
                <a:buFontTx/>
                <a:buNone/>
              </a:pPr>
              <a:r>
                <a:rPr lang="en-US" altLang="en-US"/>
                <a:t>materials</a:t>
              </a:r>
            </a:p>
          </p:txBody>
        </p:sp>
        <p:sp>
          <p:nvSpPr>
            <p:cNvPr id="26641" name="Text Box 15">
              <a:extLst>
                <a:ext uri="{FF2B5EF4-FFF2-40B4-BE49-F238E27FC236}">
                  <a16:creationId xmlns:a16="http://schemas.microsoft.com/office/drawing/2014/main" id="{03E7238B-585A-DD60-8069-DD583FE812AF}"/>
                </a:ext>
              </a:extLst>
            </p:cNvPr>
            <p:cNvSpPr txBox="1">
              <a:spLocks noChangeArrowheads="1"/>
            </p:cNvSpPr>
            <p:nvPr/>
          </p:nvSpPr>
          <p:spPr bwMode="auto">
            <a:xfrm>
              <a:off x="5353050" y="3019425"/>
              <a:ext cx="12827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80000"/>
                </a:lnSpc>
                <a:spcBef>
                  <a:spcPct val="0"/>
                </a:spcBef>
                <a:buClrTx/>
                <a:buSzTx/>
                <a:buFontTx/>
                <a:buNone/>
              </a:pPr>
              <a:endParaRPr lang="en-US" altLang="en-US" sz="500"/>
            </a:p>
            <a:p>
              <a:pPr defTabSz="914400" eaLnBrk="1" hangingPunct="1">
                <a:lnSpc>
                  <a:spcPct val="80000"/>
                </a:lnSpc>
                <a:spcBef>
                  <a:spcPct val="0"/>
                </a:spcBef>
                <a:buClrTx/>
                <a:buSzTx/>
                <a:buFontTx/>
                <a:buNone/>
              </a:pPr>
              <a:r>
                <a:rPr lang="en-US" altLang="en-US"/>
                <a:t>Tasks as </a:t>
              </a:r>
            </a:p>
            <a:p>
              <a:pPr defTabSz="914400" eaLnBrk="1" hangingPunct="1">
                <a:lnSpc>
                  <a:spcPct val="80000"/>
                </a:lnSpc>
                <a:spcBef>
                  <a:spcPct val="0"/>
                </a:spcBef>
                <a:buClrTx/>
                <a:buSzTx/>
                <a:buFontTx/>
                <a:buNone/>
              </a:pPr>
              <a:r>
                <a:rPr lang="en-US" altLang="en-US"/>
                <a:t>enacted by</a:t>
              </a:r>
            </a:p>
            <a:p>
              <a:pPr defTabSz="914400" eaLnBrk="1" hangingPunct="1">
                <a:lnSpc>
                  <a:spcPct val="80000"/>
                </a:lnSpc>
                <a:spcBef>
                  <a:spcPct val="0"/>
                </a:spcBef>
                <a:buClrTx/>
                <a:buSzTx/>
                <a:buFontTx/>
                <a:buNone/>
              </a:pPr>
              <a:r>
                <a:rPr lang="en-US" altLang="en-US"/>
                <a:t>teachers and</a:t>
              </a:r>
            </a:p>
            <a:p>
              <a:pPr defTabSz="914400" eaLnBrk="1" hangingPunct="1">
                <a:lnSpc>
                  <a:spcPct val="80000"/>
                </a:lnSpc>
                <a:spcBef>
                  <a:spcPct val="0"/>
                </a:spcBef>
                <a:buClrTx/>
                <a:buSzTx/>
                <a:buFontTx/>
                <a:buNone/>
              </a:pPr>
              <a:r>
                <a:rPr lang="en-US" altLang="en-US"/>
                <a:t>students</a:t>
              </a:r>
            </a:p>
          </p:txBody>
        </p:sp>
        <p:sp>
          <p:nvSpPr>
            <p:cNvPr id="26642" name="Text Box 16">
              <a:extLst>
                <a:ext uri="{FF2B5EF4-FFF2-40B4-BE49-F238E27FC236}">
                  <a16:creationId xmlns:a16="http://schemas.microsoft.com/office/drawing/2014/main" id="{89D1C747-6F16-8AD3-1BBC-8E80615F1433}"/>
                </a:ext>
              </a:extLst>
            </p:cNvPr>
            <p:cNvSpPr txBox="1">
              <a:spLocks noChangeArrowheads="1"/>
            </p:cNvSpPr>
            <p:nvPr/>
          </p:nvSpPr>
          <p:spPr bwMode="auto">
            <a:xfrm>
              <a:off x="7696200" y="3886200"/>
              <a:ext cx="10810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defTabSz="914400" eaLnBrk="1" hangingPunct="1">
                <a:lnSpc>
                  <a:spcPct val="75000"/>
                </a:lnSpc>
                <a:spcBef>
                  <a:spcPct val="0"/>
                </a:spcBef>
                <a:buClrTx/>
                <a:buSzTx/>
                <a:buFontTx/>
                <a:buNone/>
              </a:pPr>
              <a:r>
                <a:rPr lang="en-US" altLang="en-US"/>
                <a:t>Student</a:t>
              </a:r>
            </a:p>
            <a:p>
              <a:pPr defTabSz="914400" eaLnBrk="1" hangingPunct="1">
                <a:lnSpc>
                  <a:spcPct val="75000"/>
                </a:lnSpc>
                <a:spcBef>
                  <a:spcPct val="0"/>
                </a:spcBef>
                <a:buClrTx/>
                <a:buSzTx/>
                <a:buFontTx/>
                <a:buNone/>
              </a:pPr>
              <a:r>
                <a:rPr lang="en-US" altLang="en-US"/>
                <a:t>learning</a:t>
              </a:r>
            </a:p>
          </p:txBody>
        </p:sp>
      </p:grpSp>
      <p:sp>
        <p:nvSpPr>
          <p:cNvPr id="2" name="Slide Number Placeholder 1">
            <a:extLst>
              <a:ext uri="{FF2B5EF4-FFF2-40B4-BE49-F238E27FC236}">
                <a16:creationId xmlns:a16="http://schemas.microsoft.com/office/drawing/2014/main" id="{422C3A05-B916-4417-FB4B-3FDDB8851F57}"/>
              </a:ext>
            </a:extLst>
          </p:cNvPr>
          <p:cNvSpPr txBox="1">
            <a:spLocks noGrp="1"/>
          </p:cNvSpPr>
          <p:nvPr/>
        </p:nvSpPr>
        <p:spPr>
          <a:xfrm>
            <a:off x="6553200" y="6356350"/>
            <a:ext cx="2133600" cy="365125"/>
          </a:xfrm>
          <a:prstGeom prst="rect">
            <a:avLst/>
          </a:prstGeom>
          <a:noFill/>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r" defTabSz="914400" eaLnBrk="1" hangingPunct="1">
              <a:spcBef>
                <a:spcPct val="0"/>
              </a:spcBef>
              <a:buClrTx/>
              <a:buSzTx/>
              <a:buFontTx/>
              <a:buNone/>
            </a:pPr>
            <a:fld id="{9F11BCF2-D689-4143-83C3-D2944905BF95}" type="slidenum">
              <a:rPr lang="en-US" altLang="en-US" sz="1200">
                <a:solidFill>
                  <a:srgbClr val="898989"/>
                </a:solidFill>
              </a:rPr>
              <a:pPr algn="r" defTabSz="914400" eaLnBrk="1" hangingPunct="1">
                <a:spcBef>
                  <a:spcPct val="0"/>
                </a:spcBef>
                <a:buClrTx/>
                <a:buSzTx/>
                <a:buFontTx/>
                <a:buNone/>
              </a:pPr>
              <a:t>25</a:t>
            </a:fld>
            <a:endParaRPr lang="en-US" altLang="en-US" sz="1200">
              <a:solidFill>
                <a:srgbClr val="898989"/>
              </a:solidFill>
            </a:endParaRPr>
          </a:p>
        </p:txBody>
      </p:sp>
      <p:sp>
        <p:nvSpPr>
          <p:cNvPr id="4" name="Date Placeholder 3">
            <a:extLst>
              <a:ext uri="{FF2B5EF4-FFF2-40B4-BE49-F238E27FC236}">
                <a16:creationId xmlns:a16="http://schemas.microsoft.com/office/drawing/2014/main" id="{643CFBA6-41DA-C7BF-6F36-E8B13D4414DF}"/>
              </a:ext>
            </a:extLst>
          </p:cNvPr>
          <p:cNvSpPr txBox="1">
            <a:spLocks noGrp="1"/>
          </p:cNvSpPr>
          <p:nvPr/>
        </p:nvSpPr>
        <p:spPr>
          <a:xfrm>
            <a:off x="457200" y="6356350"/>
            <a:ext cx="2133600" cy="365125"/>
          </a:xfrm>
          <a:prstGeom prst="rect">
            <a:avLst/>
          </a:prstGeom>
          <a:noFill/>
        </p:spPr>
        <p:txBody>
          <a:bodyPr anchor="ctr"/>
          <a:lstStyle/>
          <a:p>
            <a:pPr defTabSz="914400" fontAlgn="auto">
              <a:spcBef>
                <a:spcPts val="0"/>
              </a:spcBef>
              <a:spcAft>
                <a:spcPts val="0"/>
              </a:spcAft>
              <a:buClrTx/>
              <a:buSzTx/>
              <a:buFontTx/>
              <a:buNone/>
              <a:defRPr/>
            </a:pPr>
            <a:endParaRPr lang="en-US" sz="1200">
              <a:solidFill>
                <a:schemeClr val="tx1">
                  <a:tint val="75000"/>
                </a:schemeClr>
              </a:solidFill>
              <a:latin typeface="+mn-lt"/>
              <a:ea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B4123241-7A2E-C76C-ADFA-1AD1F410670C}"/>
              </a:ext>
            </a:extLst>
          </p:cNvPr>
          <p:cNvSpPr>
            <a:spLocks noChangeArrowheads="1"/>
          </p:cNvSpPr>
          <p:nvPr/>
        </p:nvSpPr>
        <p:spPr bwMode="auto">
          <a:xfrm>
            <a:off x="0" y="2662238"/>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3"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4F3B41"/>
              </a:buClr>
              <a:buSzPct val="70000"/>
              <a:buFont typeface="Wingdings" pitchFamily="2" charset="2"/>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r>
              <a:rPr lang="en-US" altLang="en-US" sz="3200" dirty="0">
                <a:solidFill>
                  <a:srgbClr val="CC9900"/>
                </a:solidFill>
              </a:rPr>
              <a:t>Questions?</a:t>
            </a:r>
            <a:endParaRPr lang="en-US" altLang="en-US" sz="3200" u="sng" dirty="0">
              <a:solidFill>
                <a:srgbClr val="CC9900"/>
              </a:solidFill>
            </a:endParaRPr>
          </a:p>
          <a:p>
            <a:pPr algn="ctr" eaLnBrk="1" hangingPunct="1">
              <a:spcBef>
                <a:spcPct val="0"/>
              </a:spcBef>
              <a:buClrTx/>
              <a:buSzTx/>
              <a:buFontTx/>
              <a:buNone/>
            </a:pPr>
            <a:r>
              <a:rPr lang="en-US" altLang="en-US" sz="3200" u="sng" dirty="0"/>
              <a:t>Please contact:</a:t>
            </a:r>
          </a:p>
          <a:p>
            <a:pPr algn="ctr" eaLnBrk="1" hangingPunct="1">
              <a:spcBef>
                <a:spcPct val="0"/>
              </a:spcBef>
              <a:buClrTx/>
              <a:buSzTx/>
              <a:buFontTx/>
              <a:buNone/>
            </a:pPr>
            <a:r>
              <a:rPr lang="en-US" altLang="en-US" sz="3200" i="1" dirty="0"/>
              <a:t>Renee Floyd Dalton, Mathematics Consultant</a:t>
            </a:r>
          </a:p>
          <a:p>
            <a:pPr algn="ctr" eaLnBrk="1" hangingPunct="1">
              <a:spcBef>
                <a:spcPct val="0"/>
              </a:spcBef>
              <a:buClrTx/>
              <a:buSzTx/>
              <a:buFontTx/>
              <a:buNone/>
            </a:pPr>
            <a:r>
              <a:rPr lang="en-US" altLang="en-US" sz="3200" i="1" dirty="0"/>
              <a:t>Hot Springs High School</a:t>
            </a:r>
          </a:p>
          <a:p>
            <a:pPr algn="ctr" eaLnBrk="1" hangingPunct="1">
              <a:spcBef>
                <a:spcPct val="0"/>
              </a:spcBef>
              <a:buClrTx/>
              <a:buSzTx/>
              <a:buFontTx/>
              <a:buNone/>
            </a:pPr>
            <a:r>
              <a:rPr lang="en-US" altLang="en-US" sz="3200" i="1" dirty="0" err="1"/>
              <a:t>cfloyd@hotspringspride.com</a:t>
            </a:r>
            <a:endParaRPr lang="en-US" altLang="en-US" sz="3200" i="1" dirty="0"/>
          </a:p>
          <a:p>
            <a:pPr algn="ctr" eaLnBrk="1" hangingPunct="1">
              <a:spcBef>
                <a:spcPct val="0"/>
              </a:spcBef>
              <a:buClrTx/>
              <a:buSzTx/>
              <a:buFontTx/>
              <a:buNone/>
            </a:pPr>
            <a:endParaRPr lang="en-US" altLang="en-US" sz="3200" dirty="0"/>
          </a:p>
          <a:p>
            <a:pPr algn="ctr" eaLnBrk="1" hangingPunct="1">
              <a:spcBef>
                <a:spcPct val="0"/>
              </a:spcBef>
              <a:buClrTx/>
              <a:buSzTx/>
              <a:buFontTx/>
              <a:buNone/>
            </a:pPr>
            <a:endParaRPr lang="en-US" altLang="en-US" sz="3200" dirty="0"/>
          </a:p>
        </p:txBody>
      </p:sp>
      <p:sp>
        <p:nvSpPr>
          <p:cNvPr id="3" name="AutoShape 2">
            <a:extLst>
              <a:ext uri="{FF2B5EF4-FFF2-40B4-BE49-F238E27FC236}">
                <a16:creationId xmlns:a16="http://schemas.microsoft.com/office/drawing/2014/main" id="{47B01A8B-0D7B-B42B-CD67-01541A3296B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D8092C2-BD48-345B-FB3A-93BB3A83345E}"/>
              </a:ext>
            </a:extLst>
          </p:cNvPr>
          <p:cNvPicPr>
            <a:picLocks noChangeAspect="1"/>
          </p:cNvPicPr>
          <p:nvPr/>
        </p:nvPicPr>
        <p:blipFill>
          <a:blip r:embed="rId3"/>
          <a:stretch>
            <a:fillRect/>
          </a:stretch>
        </p:blipFill>
        <p:spPr>
          <a:xfrm>
            <a:off x="742302" y="480526"/>
            <a:ext cx="4795936" cy="11989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DEE20D27-52FF-8C84-513C-1989E7A71112}"/>
              </a:ext>
            </a:extLst>
          </p:cNvPr>
          <p:cNvSpPr>
            <a:spLocks noGrp="1"/>
          </p:cNvSpPr>
          <p:nvPr>
            <p:ph type="title" idx="4294967295"/>
          </p:nvPr>
        </p:nvSpPr>
        <p:spPr>
          <a:xfrm>
            <a:off x="1222375" y="323850"/>
            <a:ext cx="7158038" cy="1412875"/>
          </a:xfrm>
        </p:spPr>
        <p:txBody>
          <a:bodyPr anchor="ctr"/>
          <a:lstStyle/>
          <a:p>
            <a:pPr eaLnBrk="1" hangingPunct="1"/>
            <a:r>
              <a:rPr lang="en-US" altLang="en-US" sz="4800"/>
              <a:t>Today’s Goal</a:t>
            </a:r>
          </a:p>
        </p:txBody>
      </p:sp>
      <p:sp>
        <p:nvSpPr>
          <p:cNvPr id="28675" name="Content Placeholder 4">
            <a:extLst>
              <a:ext uri="{FF2B5EF4-FFF2-40B4-BE49-F238E27FC236}">
                <a16:creationId xmlns:a16="http://schemas.microsoft.com/office/drawing/2014/main" id="{2908D11E-359D-9AFC-5EEE-4B84B553C559}"/>
              </a:ext>
            </a:extLst>
          </p:cNvPr>
          <p:cNvSpPr>
            <a:spLocks noGrp="1"/>
          </p:cNvSpPr>
          <p:nvPr>
            <p:ph idx="4294967295"/>
          </p:nvPr>
        </p:nvSpPr>
        <p:spPr>
          <a:xfrm>
            <a:off x="949325" y="1736725"/>
            <a:ext cx="7661275" cy="4114800"/>
          </a:xfrm>
          <a:extLst>
            <a:ext uri="{91240B29-F687-4F45-9708-019B960494DF}">
              <a14:hiddenLine xmlns:a14="http://schemas.microsoft.com/office/drawing/2010/main" w="9525">
                <a:solidFill>
                  <a:schemeClr val="tx2"/>
                </a:solidFill>
                <a:miter lim="800000"/>
                <a:headEnd/>
                <a:tailEnd/>
              </a14:hiddenLine>
            </a:ext>
          </a:extLst>
        </p:spPr>
        <p:txBody>
          <a:bodyPr/>
          <a:lstStyle/>
          <a:p>
            <a:pPr marL="365125" indent="-282575" eaLnBrk="1" hangingPunct="1">
              <a:buClr>
                <a:srgbClr val="4F3B41"/>
              </a:buClr>
              <a:buFont typeface="Wingdings" pitchFamily="2" charset="2"/>
              <a:buChar char="§"/>
            </a:pPr>
            <a:r>
              <a:rPr lang="en-US" altLang="en-US" sz="2800"/>
              <a:t>Explore with your colleagues the Standards for </a:t>
            </a:r>
            <a:r>
              <a:rPr lang="en-US" altLang="en-US" sz="2800" b="1"/>
              <a:t>Content</a:t>
            </a:r>
            <a:r>
              <a:rPr lang="en-US" altLang="en-US" sz="2800"/>
              <a:t> and </a:t>
            </a:r>
            <a:r>
              <a:rPr lang="en-US" altLang="en-US" sz="2800" b="1"/>
              <a:t>Practice</a:t>
            </a:r>
            <a:r>
              <a:rPr lang="en-US" altLang="en-US" sz="2800">
                <a:solidFill>
                  <a:srgbClr val="00B050"/>
                </a:solidFill>
              </a:rPr>
              <a:t> </a:t>
            </a:r>
            <a:r>
              <a:rPr lang="en-US" altLang="en-US" sz="2800"/>
              <a:t>for Mathematics</a:t>
            </a:r>
          </a:p>
          <a:p>
            <a:pPr marL="365125" indent="-282575" eaLnBrk="1" hangingPunct="1">
              <a:buClr>
                <a:srgbClr val="4F3B41"/>
              </a:buClr>
              <a:buFont typeface="Wingdings" pitchFamily="2" charset="2"/>
              <a:buChar char="§"/>
            </a:pPr>
            <a:endParaRPr lang="en-US" altLang="en-US" sz="1100"/>
          </a:p>
          <a:p>
            <a:pPr marL="365125" indent="-282575" eaLnBrk="1" hangingPunct="1">
              <a:buClr>
                <a:srgbClr val="4F3B41"/>
              </a:buClr>
              <a:buFont typeface="Wingdings" pitchFamily="2" charset="2"/>
              <a:buChar char="§"/>
            </a:pPr>
            <a:r>
              <a:rPr lang="en-US" altLang="en-US" sz="2800">
                <a:solidFill>
                  <a:srgbClr val="CC9900"/>
                </a:solidFill>
              </a:rPr>
              <a:t>Know the </a:t>
            </a:r>
            <a:r>
              <a:rPr lang="en-US" altLang="en-US" sz="2800" b="1" i="1">
                <a:solidFill>
                  <a:srgbClr val="CC9900"/>
                </a:solidFill>
              </a:rPr>
              <a:t>Critical Areas</a:t>
            </a:r>
            <a:r>
              <a:rPr lang="en-US" altLang="en-US" sz="2800">
                <a:solidFill>
                  <a:srgbClr val="CC9900"/>
                </a:solidFill>
              </a:rPr>
              <a:t> for your grade level to help focus your instruction</a:t>
            </a:r>
          </a:p>
          <a:p>
            <a:pPr marL="365125" indent="-282575" eaLnBrk="1" hangingPunct="1">
              <a:buClr>
                <a:srgbClr val="4F3B41"/>
              </a:buClr>
              <a:buFont typeface="Wingdings" pitchFamily="2" charset="2"/>
              <a:buChar char="§"/>
            </a:pPr>
            <a:endParaRPr lang="en-US" altLang="en-US" sz="1100">
              <a:solidFill>
                <a:srgbClr val="CC9900"/>
              </a:solidFill>
            </a:endParaRPr>
          </a:p>
          <a:p>
            <a:pPr marL="365125" indent="-282575" eaLnBrk="1" hangingPunct="1">
              <a:buClr>
                <a:srgbClr val="4F3B41"/>
              </a:buClr>
              <a:buFont typeface="Wingdings" pitchFamily="2" charset="2"/>
              <a:buChar char="§"/>
            </a:pPr>
            <a:r>
              <a:rPr lang="en-US" altLang="en-US" sz="2800"/>
              <a:t>Identify the </a:t>
            </a:r>
            <a:r>
              <a:rPr lang="en-US" altLang="en-US" sz="2800" b="1"/>
              <a:t>content</a:t>
            </a:r>
            <a:r>
              <a:rPr lang="en-US" altLang="en-US" sz="2800"/>
              <a:t> entering and leaving your grade level  </a:t>
            </a:r>
          </a:p>
          <a:p>
            <a:pPr marL="365125" indent="-282575" eaLnBrk="1" hangingPunct="1">
              <a:buClr>
                <a:srgbClr val="4F3B41"/>
              </a:buClr>
              <a:buFont typeface="Wingdings" pitchFamily="2" charset="2"/>
              <a:buChar char="§"/>
            </a:pPr>
            <a:endParaRPr lang="en-US" altLang="en-US" sz="1100">
              <a:solidFill>
                <a:schemeClr val="tx2"/>
              </a:solidFill>
            </a:endParaRPr>
          </a:p>
          <a:p>
            <a:pPr marL="365125" indent="-282575" eaLnBrk="1" hangingPunct="1">
              <a:buClr>
                <a:srgbClr val="4F3B41"/>
              </a:buClr>
              <a:buFont typeface="Wingdings" pitchFamily="2" charset="2"/>
              <a:buChar char="§"/>
            </a:pPr>
            <a:r>
              <a:rPr lang="en-US" altLang="en-US" sz="2800" b="1" i="1">
                <a:solidFill>
                  <a:srgbClr val="CC9900"/>
                </a:solidFill>
              </a:rPr>
              <a:t>Begin</a:t>
            </a:r>
            <a:r>
              <a:rPr lang="en-US" altLang="en-US" sz="2800">
                <a:solidFill>
                  <a:srgbClr val="CC9900"/>
                </a:solidFill>
              </a:rPr>
              <a:t> to consider how these new Standards are likely to impact your classroom practices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754584B2-9B12-38EB-D068-4CC03EA11462}"/>
              </a:ext>
            </a:extLst>
          </p:cNvPr>
          <p:cNvSpPr>
            <a:spLocks noGrp="1"/>
          </p:cNvSpPr>
          <p:nvPr>
            <p:ph type="title" idx="4294967295"/>
          </p:nvPr>
        </p:nvSpPr>
        <p:spPr>
          <a:xfrm>
            <a:off x="1222375" y="323850"/>
            <a:ext cx="7158038" cy="1412875"/>
          </a:xfrm>
        </p:spPr>
        <p:txBody>
          <a:bodyPr anchor="ctr"/>
          <a:lstStyle/>
          <a:p>
            <a:pPr eaLnBrk="1" hangingPunct="1"/>
            <a:r>
              <a:rPr lang="en-US" altLang="en-US" sz="4800"/>
              <a:t>Today’s Goal</a:t>
            </a:r>
          </a:p>
        </p:txBody>
      </p:sp>
      <p:sp>
        <p:nvSpPr>
          <p:cNvPr id="5" name="Content Placeholder 4">
            <a:extLst>
              <a:ext uri="{FF2B5EF4-FFF2-40B4-BE49-F238E27FC236}">
                <a16:creationId xmlns:a16="http://schemas.microsoft.com/office/drawing/2014/main" id="{56A16284-5C97-71E3-66C4-13CC4155C4B1}"/>
              </a:ext>
            </a:extLst>
          </p:cNvPr>
          <p:cNvSpPr>
            <a:spLocks noGrp="1"/>
          </p:cNvSpPr>
          <p:nvPr>
            <p:ph idx="4294967295"/>
          </p:nvPr>
        </p:nvSpPr>
        <p:spPr>
          <a:xfrm>
            <a:off x="949325" y="1736725"/>
            <a:ext cx="7661275" cy="4114800"/>
          </a:xfrm>
          <a:extLst>
            <a:ext uri="{91240B29-F687-4F45-9708-019B960494DF}">
              <a14:hiddenLine xmlns:a14="http://schemas.microsoft.com/office/drawing/2010/main" w="9525">
                <a:solidFill>
                  <a:schemeClr val="tx2"/>
                </a:solidFill>
                <a:miter lim="800000"/>
                <a:headEnd/>
                <a:tailEnd/>
              </a14:hiddenLine>
            </a:ext>
          </a:extLst>
        </p:spPr>
        <p:txBody>
          <a:bodyPr/>
          <a:lstStyle/>
          <a:p>
            <a:pPr marL="365125" indent="-282575" eaLnBrk="1" hangingPunct="1">
              <a:buClr>
                <a:srgbClr val="4F3B41"/>
              </a:buClr>
              <a:buFont typeface="Wingdings" pitchFamily="2" charset="2"/>
              <a:buChar char="§"/>
            </a:pPr>
            <a:r>
              <a:rPr lang="en-US" altLang="en-US" sz="2800"/>
              <a:t>Explore with your colleagues the Standards for </a:t>
            </a:r>
            <a:r>
              <a:rPr lang="en-US" altLang="en-US" sz="2800" b="1"/>
              <a:t>Content</a:t>
            </a:r>
            <a:r>
              <a:rPr lang="en-US" altLang="en-US" sz="2800"/>
              <a:t> and </a:t>
            </a:r>
            <a:r>
              <a:rPr lang="en-US" altLang="en-US" sz="2800" b="1"/>
              <a:t>Practice</a:t>
            </a:r>
            <a:r>
              <a:rPr lang="en-US" altLang="en-US" sz="2800">
                <a:solidFill>
                  <a:srgbClr val="00B050"/>
                </a:solidFill>
              </a:rPr>
              <a:t> </a:t>
            </a:r>
            <a:r>
              <a:rPr lang="en-US" altLang="en-US" sz="2800"/>
              <a:t>for Mathematics</a:t>
            </a:r>
          </a:p>
          <a:p>
            <a:pPr marL="365125" indent="-282575" eaLnBrk="1" hangingPunct="1">
              <a:buClr>
                <a:srgbClr val="4F3B41"/>
              </a:buClr>
              <a:buFont typeface="Wingdings" pitchFamily="2" charset="2"/>
              <a:buChar char="§"/>
            </a:pPr>
            <a:endParaRPr lang="en-US" altLang="en-US" sz="1100"/>
          </a:p>
          <a:p>
            <a:pPr marL="365125" indent="-282575" eaLnBrk="1" hangingPunct="1">
              <a:buClr>
                <a:srgbClr val="4F3B41"/>
              </a:buClr>
              <a:buFont typeface="Wingdings" pitchFamily="2" charset="2"/>
              <a:buChar char="§"/>
            </a:pPr>
            <a:r>
              <a:rPr lang="en-US" altLang="en-US" sz="2800">
                <a:solidFill>
                  <a:srgbClr val="CC9900"/>
                </a:solidFill>
              </a:rPr>
              <a:t>Know the </a:t>
            </a:r>
            <a:r>
              <a:rPr lang="en-US" altLang="en-US" sz="2800" b="1" i="1">
                <a:solidFill>
                  <a:srgbClr val="CC9900"/>
                </a:solidFill>
              </a:rPr>
              <a:t>Critical Areas</a:t>
            </a:r>
            <a:r>
              <a:rPr lang="en-US" altLang="en-US" sz="2800">
                <a:solidFill>
                  <a:srgbClr val="CC9900"/>
                </a:solidFill>
              </a:rPr>
              <a:t> for your grade level to help focus your instruction</a:t>
            </a:r>
          </a:p>
          <a:p>
            <a:pPr marL="365125" indent="-282575" eaLnBrk="1" hangingPunct="1">
              <a:buClr>
                <a:srgbClr val="4F3B41"/>
              </a:buClr>
              <a:buFont typeface="Wingdings" pitchFamily="2" charset="2"/>
              <a:buChar char="§"/>
            </a:pPr>
            <a:endParaRPr lang="en-US" altLang="en-US" sz="1100">
              <a:solidFill>
                <a:srgbClr val="CC9900"/>
              </a:solidFill>
            </a:endParaRPr>
          </a:p>
          <a:p>
            <a:pPr marL="365125" indent="-282575" eaLnBrk="1" hangingPunct="1">
              <a:buClr>
                <a:srgbClr val="4F3B41"/>
              </a:buClr>
              <a:buFont typeface="Wingdings" pitchFamily="2" charset="2"/>
              <a:buChar char="§"/>
            </a:pPr>
            <a:r>
              <a:rPr lang="en-US" altLang="en-US" sz="2800"/>
              <a:t>Identify </a:t>
            </a:r>
            <a:r>
              <a:rPr lang="en-US" altLang="en-US" sz="2800" b="1"/>
              <a:t>content </a:t>
            </a:r>
            <a:r>
              <a:rPr lang="en-US" altLang="en-US" sz="2800"/>
              <a:t>entering and leaving your grade level  </a:t>
            </a:r>
          </a:p>
          <a:p>
            <a:pPr marL="365125" indent="-282575" eaLnBrk="1" hangingPunct="1">
              <a:buClr>
                <a:srgbClr val="4F3B41"/>
              </a:buClr>
              <a:buFont typeface="Wingdings" pitchFamily="2" charset="2"/>
              <a:buChar char="§"/>
            </a:pPr>
            <a:endParaRPr lang="en-US" altLang="en-US" sz="1100">
              <a:solidFill>
                <a:schemeClr val="tx2"/>
              </a:solidFill>
            </a:endParaRPr>
          </a:p>
          <a:p>
            <a:pPr marL="365125" indent="-282575" eaLnBrk="1" hangingPunct="1">
              <a:buClr>
                <a:srgbClr val="4F3B41"/>
              </a:buClr>
              <a:buFont typeface="Wingdings" pitchFamily="2" charset="2"/>
              <a:buChar char="§"/>
            </a:pPr>
            <a:r>
              <a:rPr lang="en-US" altLang="en-US" sz="2800" b="1" i="1">
                <a:solidFill>
                  <a:srgbClr val="CC9900"/>
                </a:solidFill>
              </a:rPr>
              <a:t>Begin</a:t>
            </a:r>
            <a:r>
              <a:rPr lang="en-US" altLang="en-US" sz="2800">
                <a:solidFill>
                  <a:srgbClr val="CC9900"/>
                </a:solidFill>
              </a:rPr>
              <a:t> to consider how these new Standards are likely to impact your classroom practices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
                                        <p:tgtEl>
                                          <p:spTgt spid="5">
                                            <p:txEl>
                                              <p:pRg st="2" end="2"/>
                                            </p:txEl>
                                          </p:spTgt>
                                        </p:tgtEl>
                                      </p:cBhvr>
                                    </p:animEffect>
                                    <p:anim calcmode="lin" valueType="num">
                                      <p:cBhvr>
                                        <p:cTn id="17"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
                                        <p:tgtEl>
                                          <p:spTgt spid="5">
                                            <p:txEl>
                                              <p:pRg st="4" end="4"/>
                                            </p:txEl>
                                          </p:spTgt>
                                        </p:tgtEl>
                                      </p:cBhvr>
                                    </p:animEffect>
                                    <p:anim calcmode="lin" valueType="num">
                                      <p:cBhvr>
                                        <p:cTn id="26"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
                                        <p:tgtEl>
                                          <p:spTgt spid="5">
                                            <p:txEl>
                                              <p:pRg st="6" end="6"/>
                                            </p:txEl>
                                          </p:spTgt>
                                        </p:tgtEl>
                                      </p:cBhvr>
                                    </p:animEffect>
                                    <p:anim calcmode="lin" valueType="num">
                                      <p:cBhvr>
                                        <p:cTn id="35" dur="4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400" fill="hold"/>
                                        <p:tgtEl>
                                          <p:spTgt spid="5">
                                            <p:txEl>
                                              <p:pRg st="6" end="6"/>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F7789D94-3A7A-7F71-65D9-2722DF5FD692}"/>
              </a:ext>
            </a:extLst>
          </p:cNvPr>
          <p:cNvSpPr>
            <a:spLocks noGrp="1"/>
          </p:cNvSpPr>
          <p:nvPr>
            <p:ph type="title" idx="4294967295"/>
          </p:nvPr>
        </p:nvSpPr>
        <p:spPr>
          <a:xfrm>
            <a:off x="1222375" y="323850"/>
            <a:ext cx="7158038" cy="1412875"/>
          </a:xfrm>
        </p:spPr>
        <p:txBody>
          <a:bodyPr anchor="ctr"/>
          <a:lstStyle/>
          <a:p>
            <a:pPr eaLnBrk="1" hangingPunct="1"/>
            <a:r>
              <a:rPr lang="en-US" altLang="en-US" sz="4800" b="1" u="sng"/>
              <a:t>Buttons Task</a:t>
            </a:r>
          </a:p>
        </p:txBody>
      </p:sp>
      <p:sp>
        <p:nvSpPr>
          <p:cNvPr id="5" name="Content Placeholder 4">
            <a:extLst>
              <a:ext uri="{FF2B5EF4-FFF2-40B4-BE49-F238E27FC236}">
                <a16:creationId xmlns:a16="http://schemas.microsoft.com/office/drawing/2014/main" id="{85DBB218-53DB-91A3-3DF8-E7C436B75374}"/>
              </a:ext>
            </a:extLst>
          </p:cNvPr>
          <p:cNvSpPr>
            <a:spLocks noGrp="1"/>
          </p:cNvSpPr>
          <p:nvPr>
            <p:ph idx="4294967295"/>
          </p:nvPr>
        </p:nvSpPr>
        <p:spPr>
          <a:xfrm>
            <a:off x="719138" y="1355725"/>
            <a:ext cx="7661275" cy="4568825"/>
          </a:xfrm>
          <a:extLst>
            <a:ext uri="{91240B29-F687-4F45-9708-019B960494DF}">
              <a14:hiddenLine xmlns:a14="http://schemas.microsoft.com/office/drawing/2010/main" w="9525">
                <a:solidFill>
                  <a:schemeClr val="tx2"/>
                </a:solidFill>
                <a:miter lim="800000"/>
                <a:headEnd/>
                <a:tailEnd/>
              </a14:hiddenLine>
            </a:ext>
          </a:extLst>
        </p:spPr>
        <p:txBody>
          <a:bodyPr/>
          <a:lstStyle/>
          <a:p>
            <a:pPr marL="692150" indent="-609600" eaLnBrk="1" hangingPunct="1">
              <a:buClr>
                <a:srgbClr val="4F3B41"/>
              </a:buClr>
              <a:buFont typeface="Wingdings" pitchFamily="2" charset="2"/>
              <a:buAutoNum type="arabicPeriod"/>
            </a:pPr>
            <a:r>
              <a:rPr lang="en-US" altLang="en-US" sz="2400"/>
              <a:t>You and your partner need:</a:t>
            </a:r>
          </a:p>
          <a:p>
            <a:pPr marL="990600" lvl="1" indent="-533400" eaLnBrk="1" hangingPunct="1">
              <a:buClr>
                <a:srgbClr val="4F3B41"/>
              </a:buClr>
              <a:buFont typeface="Wingdings" pitchFamily="2" charset="2"/>
              <a:buChar char="§"/>
            </a:pPr>
            <a:r>
              <a:rPr lang="en-US" altLang="en-US" sz="2400"/>
              <a:t>One die (number cube)</a:t>
            </a:r>
          </a:p>
          <a:p>
            <a:pPr marL="990600" lvl="1" indent="-533400" eaLnBrk="1" hangingPunct="1">
              <a:buClr>
                <a:srgbClr val="4F3B41"/>
              </a:buClr>
              <a:buFont typeface="Wingdings" pitchFamily="2" charset="2"/>
              <a:buChar char="§"/>
            </a:pPr>
            <a:r>
              <a:rPr lang="en-US" altLang="en-US" sz="2400">
                <a:solidFill>
                  <a:srgbClr val="CC9900"/>
                </a:solidFill>
              </a:rPr>
              <a:t>Bag of buttons</a:t>
            </a:r>
          </a:p>
          <a:p>
            <a:pPr marL="990600" lvl="1" indent="-533400" eaLnBrk="1" hangingPunct="1">
              <a:buClr>
                <a:srgbClr val="4F3B41"/>
              </a:buClr>
              <a:buFont typeface="Wingdings" pitchFamily="2" charset="2"/>
              <a:buChar char="§"/>
            </a:pPr>
            <a:r>
              <a:rPr lang="en-US" altLang="en-US" sz="2400"/>
              <a:t>Strip of paper colored</a:t>
            </a:r>
          </a:p>
          <a:p>
            <a:pPr marL="990600" lvl="1" indent="-533400" eaLnBrk="1" hangingPunct="1">
              <a:buClr>
                <a:srgbClr val="4F3B41"/>
              </a:buClr>
              <a:buFont typeface="Wingdings" pitchFamily="2" charset="2"/>
              <a:buChar char="§"/>
            </a:pPr>
            <a:r>
              <a:rPr lang="en-US" altLang="en-US" sz="2400">
                <a:solidFill>
                  <a:srgbClr val="CC9900"/>
                </a:solidFill>
              </a:rPr>
              <a:t>Two pieces of paper </a:t>
            </a:r>
          </a:p>
          <a:p>
            <a:pPr marL="692150" indent="-609600" eaLnBrk="1" hangingPunct="1">
              <a:buClr>
                <a:srgbClr val="4F3B41"/>
              </a:buClr>
              <a:buFont typeface="Wingdings" pitchFamily="2" charset="2"/>
              <a:buAutoNum type="arabicPeriod"/>
            </a:pPr>
            <a:endParaRPr lang="en-US" altLang="en-US" sz="2400">
              <a:solidFill>
                <a:srgbClr val="CC9900"/>
              </a:solidFill>
            </a:endParaRPr>
          </a:p>
          <a:p>
            <a:pPr marL="692150" indent="-609600" eaLnBrk="1" hangingPunct="1">
              <a:buClr>
                <a:srgbClr val="4F3B41"/>
              </a:buClr>
              <a:buFont typeface="Wingdings" pitchFamily="2" charset="2"/>
              <a:buAutoNum type="arabicPeriod"/>
            </a:pPr>
            <a:r>
              <a:rPr lang="en-US" altLang="en-US" sz="2400"/>
              <a:t>With your partner, fold your strip in half and color one side</a:t>
            </a:r>
            <a:r>
              <a:rPr lang="en-US" altLang="en-US" sz="2400">
                <a:solidFill>
                  <a:srgbClr val="CC6600"/>
                </a:solidFill>
              </a:rPr>
              <a:t> </a:t>
            </a:r>
            <a:r>
              <a:rPr lang="en-US" altLang="en-US" sz="2400">
                <a:solidFill>
                  <a:srgbClr val="FF0000"/>
                </a:solidFill>
              </a:rPr>
              <a:t>red</a:t>
            </a:r>
            <a:r>
              <a:rPr lang="en-US" altLang="en-US" sz="2400">
                <a:solidFill>
                  <a:srgbClr val="CC6600"/>
                </a:solidFill>
              </a:rPr>
              <a:t> </a:t>
            </a:r>
            <a:r>
              <a:rPr lang="en-US" altLang="en-US" sz="2400"/>
              <a:t>and one side</a:t>
            </a:r>
            <a:r>
              <a:rPr lang="en-US" altLang="en-US" sz="2400">
                <a:solidFill>
                  <a:srgbClr val="CC6600"/>
                </a:solidFill>
              </a:rPr>
              <a:t> </a:t>
            </a:r>
            <a:r>
              <a:rPr lang="en-US" altLang="en-US" sz="2400">
                <a:solidFill>
                  <a:srgbClr val="3366FF"/>
                </a:solidFill>
              </a:rPr>
              <a:t>blue</a:t>
            </a:r>
            <a:r>
              <a:rPr lang="en-US" altLang="en-US" sz="2400">
                <a:solidFill>
                  <a:srgbClr val="CC6600"/>
                </a:solidFill>
              </a:rPr>
              <a:t>.</a:t>
            </a:r>
          </a:p>
          <a:p>
            <a:pPr marL="692150" indent="-609600" eaLnBrk="1" hangingPunct="1">
              <a:buClr>
                <a:srgbClr val="4F3B41"/>
              </a:buClr>
              <a:buFont typeface="Wingdings" pitchFamily="2" charset="2"/>
              <a:buNone/>
            </a:pPr>
            <a:endParaRPr lang="en-US" altLang="en-US" sz="2400">
              <a:solidFill>
                <a:srgbClr val="CC6600"/>
              </a:solidFill>
            </a:endParaRPr>
          </a:p>
          <a:p>
            <a:pPr marL="692150" indent="-609600" eaLnBrk="1" hangingPunct="1">
              <a:buClr>
                <a:srgbClr val="4F3B41"/>
              </a:buClr>
              <a:buFont typeface="Wingdings" pitchFamily="2" charset="2"/>
              <a:buAutoNum type="arabicPeriod" startAt="3"/>
            </a:pPr>
            <a:r>
              <a:rPr lang="en-US" altLang="en-US" sz="2400"/>
              <a:t>Choose which partner will be </a:t>
            </a:r>
            <a:r>
              <a:rPr lang="en-US" altLang="en-US" sz="2400">
                <a:solidFill>
                  <a:srgbClr val="FF0000"/>
                </a:solidFill>
              </a:rPr>
              <a:t>red</a:t>
            </a:r>
            <a:r>
              <a:rPr lang="en-US" altLang="en-US" sz="2400"/>
              <a:t> and which will be </a:t>
            </a:r>
            <a:r>
              <a:rPr lang="en-US" altLang="en-US" sz="2400">
                <a:solidFill>
                  <a:srgbClr val="0000FF"/>
                </a:solidFill>
              </a:rPr>
              <a:t>blue</a:t>
            </a:r>
            <a:r>
              <a:rPr lang="en-US" altLang="en-US" sz="2400"/>
              <a:t>.</a:t>
            </a:r>
          </a:p>
          <a:p>
            <a:pPr marL="692150" indent="-609600" eaLnBrk="1" hangingPunct="1">
              <a:buClr>
                <a:srgbClr val="4F3B41"/>
              </a:buClr>
              <a:buFont typeface="Wingdings" pitchFamily="2" charset="2"/>
              <a:buAutoNum type="arabicPeriod" startAt="3"/>
            </a:pPr>
            <a:endParaRPr lang="en-US" altLang="en-US" sz="2400"/>
          </a:p>
          <a:p>
            <a:pPr marL="692150" indent="-609600" eaLnBrk="1" hangingPunct="1">
              <a:buClr>
                <a:srgbClr val="4F3B41"/>
              </a:buClr>
              <a:buFont typeface="Wingdings" pitchFamily="2" charset="2"/>
              <a:buNone/>
            </a:pPr>
            <a:endParaRPr lang="en-US" altLang="en-US" sz="2400"/>
          </a:p>
          <a:p>
            <a:pPr marL="692150" indent="-609600" eaLnBrk="1" hangingPunct="1">
              <a:buClr>
                <a:srgbClr val="4F3B41"/>
              </a:buClr>
              <a:buFont typeface="Wingdings" pitchFamily="2" charset="2"/>
              <a:buChar char="§"/>
            </a:pPr>
            <a:endParaRPr lang="en-US" altLang="en-US" sz="2400">
              <a:solidFill>
                <a:srgbClr val="CC6600"/>
              </a:solidFill>
            </a:endParaRPr>
          </a:p>
          <a:p>
            <a:pPr marL="692150" indent="-609600" eaLnBrk="1" hangingPunct="1">
              <a:buClr>
                <a:srgbClr val="4F3B41"/>
              </a:buClr>
              <a:buFont typeface="Wingdings" pitchFamily="2" charset="2"/>
              <a:buChar char="§"/>
            </a:pPr>
            <a:endParaRPr lang="en-US" altLang="en-US" sz="2400">
              <a:solidFill>
                <a:srgbClr val="CC6600"/>
              </a:solidFill>
            </a:endParaRPr>
          </a:p>
        </p:txBody>
      </p:sp>
      <p:pic>
        <p:nvPicPr>
          <p:cNvPr id="5124" name="Picture 7">
            <a:extLst>
              <a:ext uri="{FF2B5EF4-FFF2-40B4-BE49-F238E27FC236}">
                <a16:creationId xmlns:a16="http://schemas.microsoft.com/office/drawing/2014/main" id="{2622F962-BBAF-4AD1-5D83-364C8946A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650875"/>
            <a:ext cx="17541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slide(fromBottom)">
                                      <p:cBhvr>
                                        <p:cTn id="17" dur="500"/>
                                        <p:tgtEl>
                                          <p:spTgt spid="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slide(fromBottom)">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22AA0D-87EB-AF85-519B-066C2B78A883}"/>
              </a:ext>
            </a:extLst>
          </p:cNvPr>
          <p:cNvSpPr>
            <a:spLocks noGrp="1"/>
          </p:cNvSpPr>
          <p:nvPr>
            <p:ph type="title" idx="4294967295"/>
          </p:nvPr>
        </p:nvSpPr>
        <p:spPr>
          <a:xfrm>
            <a:off x="1328738" y="230188"/>
            <a:ext cx="6226175" cy="1271587"/>
          </a:xfrm>
        </p:spPr>
        <p:txBody>
          <a:bodyPr/>
          <a:lstStyle/>
          <a:p>
            <a:pPr eaLnBrk="1" hangingPunct="1"/>
            <a:r>
              <a:rPr lang="en-US" altLang="en-US" sz="4200"/>
              <a:t>Key Characteristics</a:t>
            </a:r>
            <a:r>
              <a:rPr lang="en-US" altLang="en-US" sz="4200">
                <a:solidFill>
                  <a:srgbClr val="415665"/>
                </a:solidFill>
              </a:rPr>
              <a:t> </a:t>
            </a:r>
          </a:p>
        </p:txBody>
      </p:sp>
      <p:sp>
        <p:nvSpPr>
          <p:cNvPr id="81923" name="Rectangle 3">
            <a:extLst>
              <a:ext uri="{FF2B5EF4-FFF2-40B4-BE49-F238E27FC236}">
                <a16:creationId xmlns:a16="http://schemas.microsoft.com/office/drawing/2014/main" id="{A373913D-DFE6-D002-F41C-B6F216049DE7}"/>
              </a:ext>
            </a:extLst>
          </p:cNvPr>
          <p:cNvSpPr>
            <a:spLocks noGrp="1"/>
          </p:cNvSpPr>
          <p:nvPr>
            <p:ph type="body" idx="4294967295"/>
          </p:nvPr>
        </p:nvSpPr>
        <p:spPr>
          <a:xfrm>
            <a:off x="685800" y="1828800"/>
            <a:ext cx="8229600" cy="4343400"/>
          </a:xfrm>
        </p:spPr>
        <p:txBody>
          <a:bodyPr/>
          <a:lstStyle/>
          <a:p>
            <a:pPr marL="463550" indent="-463550" eaLnBrk="1" hangingPunct="1">
              <a:lnSpc>
                <a:spcPct val="90000"/>
              </a:lnSpc>
              <a:buFont typeface="Wingdings 2" pitchFamily="2" charset="2"/>
              <a:buNone/>
            </a:pPr>
            <a:r>
              <a:rPr lang="en-US" altLang="en-US" sz="2400" b="1"/>
              <a:t>Focus and coherence</a:t>
            </a:r>
          </a:p>
          <a:p>
            <a:pPr marL="463550" indent="-463550" eaLnBrk="1" hangingPunct="1">
              <a:lnSpc>
                <a:spcPct val="90000"/>
              </a:lnSpc>
              <a:buClr>
                <a:schemeClr val="accent2"/>
              </a:buClr>
              <a:buSzPct val="100000"/>
              <a:buFont typeface="Wingdings" pitchFamily="2" charset="2"/>
              <a:buChar char="§"/>
            </a:pPr>
            <a:r>
              <a:rPr lang="en-US" altLang="en-US" sz="2400"/>
              <a:t>Focus on key topics at each grade level</a:t>
            </a:r>
          </a:p>
          <a:p>
            <a:pPr marL="463550" indent="-463550" eaLnBrk="1" hangingPunct="1">
              <a:lnSpc>
                <a:spcPct val="90000"/>
              </a:lnSpc>
              <a:buClr>
                <a:schemeClr val="accent2"/>
              </a:buClr>
              <a:buSzPct val="100000"/>
              <a:buFont typeface="Wingdings" pitchFamily="2" charset="2"/>
              <a:buChar char="§"/>
            </a:pPr>
            <a:r>
              <a:rPr lang="en-US" altLang="en-US" sz="2400"/>
              <a:t>Coherent progressions across grade levels</a:t>
            </a:r>
          </a:p>
          <a:p>
            <a:pPr marL="463550" indent="-463550" eaLnBrk="1" hangingPunct="1">
              <a:lnSpc>
                <a:spcPct val="90000"/>
              </a:lnSpc>
              <a:buSzPct val="100000"/>
              <a:buFont typeface="Wingdings" pitchFamily="2" charset="2"/>
              <a:buNone/>
            </a:pPr>
            <a:endParaRPr lang="en-US" altLang="en-US" sz="2400"/>
          </a:p>
          <a:p>
            <a:pPr marL="463550" indent="-463550" eaLnBrk="1" hangingPunct="1">
              <a:lnSpc>
                <a:spcPct val="90000"/>
              </a:lnSpc>
              <a:buFont typeface="Wingdings 2" pitchFamily="2" charset="2"/>
              <a:buNone/>
            </a:pPr>
            <a:r>
              <a:rPr lang="en-US" altLang="en-US" sz="2400" b="1"/>
              <a:t>Balance of concepts and skills</a:t>
            </a:r>
          </a:p>
          <a:p>
            <a:pPr marL="463550" indent="-463550" eaLnBrk="1" hangingPunct="1">
              <a:lnSpc>
                <a:spcPct val="90000"/>
              </a:lnSpc>
              <a:buClr>
                <a:schemeClr val="accent2"/>
              </a:buClr>
              <a:buSzPct val="100000"/>
              <a:buFont typeface="Wingdings" pitchFamily="2" charset="2"/>
              <a:buChar char="§"/>
            </a:pPr>
            <a:r>
              <a:rPr lang="en-US" altLang="en-US" sz="2400"/>
              <a:t>Content standards require both conceptual understanding and procedural fluency</a:t>
            </a:r>
          </a:p>
          <a:p>
            <a:pPr marL="463550" indent="-463550" eaLnBrk="1" hangingPunct="1">
              <a:lnSpc>
                <a:spcPct val="90000"/>
              </a:lnSpc>
              <a:buSzPct val="100000"/>
              <a:buFont typeface="Wingdings" pitchFamily="2" charset="2"/>
              <a:buNone/>
            </a:pPr>
            <a:endParaRPr lang="en-US" altLang="en-US" sz="2400"/>
          </a:p>
          <a:p>
            <a:pPr marL="463550" indent="-463550" eaLnBrk="1" hangingPunct="1">
              <a:lnSpc>
                <a:spcPct val="90000"/>
              </a:lnSpc>
              <a:buFont typeface="Wingdings 2" pitchFamily="2" charset="2"/>
              <a:buNone/>
            </a:pPr>
            <a:r>
              <a:rPr lang="en-US" altLang="en-US" sz="2400" b="1"/>
              <a:t>Mathematical practices</a:t>
            </a:r>
          </a:p>
          <a:p>
            <a:pPr marL="463550" indent="-463550" eaLnBrk="1" hangingPunct="1">
              <a:lnSpc>
                <a:spcPct val="90000"/>
              </a:lnSpc>
              <a:buClr>
                <a:schemeClr val="accent2"/>
              </a:buClr>
              <a:buSzPct val="100000"/>
              <a:buFont typeface="Wingdings" pitchFamily="2" charset="2"/>
              <a:buChar char="§"/>
            </a:pPr>
            <a:r>
              <a:rPr lang="en-US" altLang="en-US" sz="2400"/>
              <a:t>Foster reasoning and sense-making in mathematics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1000" fill="hold"/>
                                        <p:tgtEl>
                                          <p:spTgt spid="819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19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1923">
                                            <p:txEl>
                                              <p:pRg st="0" end="0"/>
                                            </p:txEl>
                                          </p:spTgt>
                                        </p:tgtEl>
                                      </p:cBhvr>
                                    </p:animEffect>
                                  </p:childTnLst>
                                </p:cTn>
                              </p:par>
                            </p:childTnLst>
                          </p:cTn>
                        </p:par>
                        <p:par>
                          <p:cTn id="10" fill="hold" nodeType="afterGroup">
                            <p:stCondLst>
                              <p:cond delay="1000"/>
                            </p:stCondLst>
                            <p:childTnLst>
                              <p:par>
                                <p:cTn id="11" presetID="5" presetClass="entr" presetSubtype="10" fill="hold" nodeType="after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Effect transition="in" filter="checkerboard(across)">
                                      <p:cBhvr>
                                        <p:cTn id="13" dur="500"/>
                                        <p:tgtEl>
                                          <p:spTgt spid="81923">
                                            <p:txEl>
                                              <p:pRg st="1" end="1"/>
                                            </p:txEl>
                                          </p:spTgt>
                                        </p:tgtEl>
                                      </p:cBhvr>
                                    </p:animEffect>
                                  </p:childTnLst>
                                </p:cTn>
                              </p:par>
                            </p:childTnLst>
                          </p:cTn>
                        </p:par>
                        <p:par>
                          <p:cTn id="14" fill="hold" nodeType="afterGroup">
                            <p:stCondLst>
                              <p:cond delay="1500"/>
                            </p:stCondLst>
                            <p:childTnLst>
                              <p:par>
                                <p:cTn id="15" presetID="5" presetClass="entr" presetSubtype="10" fill="hold" nodeType="after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checkerboard(across)">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 calcmode="lin" valueType="num">
                                      <p:cBhvr>
                                        <p:cTn id="22" dur="1000" fill="hold"/>
                                        <p:tgtEl>
                                          <p:spTgt spid="8192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8192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81923">
                                            <p:txEl>
                                              <p:pRg st="4" end="4"/>
                                            </p:txEl>
                                          </p:spTgt>
                                        </p:tgtEl>
                                      </p:cBhvr>
                                    </p:animEffect>
                                  </p:childTnLst>
                                </p:cTn>
                              </p:par>
                            </p:childTnLst>
                          </p:cTn>
                        </p:par>
                        <p:par>
                          <p:cTn id="25" fill="hold" nodeType="afterGroup">
                            <p:stCondLst>
                              <p:cond delay="1000"/>
                            </p:stCondLst>
                            <p:childTnLst>
                              <p:par>
                                <p:cTn id="26" presetID="5" presetClass="entr" presetSubtype="10" fill="hold" nodeType="afterEffect">
                                  <p:stCondLst>
                                    <p:cond delay="0"/>
                                  </p:stCondLst>
                                  <p:childTnLst>
                                    <p:set>
                                      <p:cBhvr>
                                        <p:cTn id="27" dur="1" fill="hold">
                                          <p:stCondLst>
                                            <p:cond delay="0"/>
                                          </p:stCondLst>
                                        </p:cTn>
                                        <p:tgtEl>
                                          <p:spTgt spid="81923">
                                            <p:txEl>
                                              <p:pRg st="5" end="5"/>
                                            </p:txEl>
                                          </p:spTgt>
                                        </p:tgtEl>
                                        <p:attrNameLst>
                                          <p:attrName>style.visibility</p:attrName>
                                        </p:attrNameLst>
                                      </p:cBhvr>
                                      <p:to>
                                        <p:strVal val="visible"/>
                                      </p:to>
                                    </p:set>
                                    <p:animEffect transition="in" filter="checkerboard(across)">
                                      <p:cBhvr>
                                        <p:cTn id="28" dur="500"/>
                                        <p:tgtEl>
                                          <p:spTgt spid="8192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1923">
                                            <p:txEl>
                                              <p:pRg st="7" end="7"/>
                                            </p:txEl>
                                          </p:spTgt>
                                        </p:tgtEl>
                                        <p:attrNameLst>
                                          <p:attrName>style.visibility</p:attrName>
                                        </p:attrNameLst>
                                      </p:cBhvr>
                                      <p:to>
                                        <p:strVal val="visible"/>
                                      </p:to>
                                    </p:set>
                                    <p:anim calcmode="lin" valueType="num">
                                      <p:cBhvr>
                                        <p:cTn id="33" dur="1000" fill="hold"/>
                                        <p:tgtEl>
                                          <p:spTgt spid="81923">
                                            <p:txEl>
                                              <p:pRg st="7" end="7"/>
                                            </p:txEl>
                                          </p:spTgt>
                                        </p:tgtEl>
                                        <p:attrNameLst>
                                          <p:attrName>ppt_w</p:attrName>
                                        </p:attrNameLst>
                                      </p:cBhvr>
                                      <p:tavLst>
                                        <p:tav tm="0">
                                          <p:val>
                                            <p:strVal val="#ppt_w*0.70"/>
                                          </p:val>
                                        </p:tav>
                                        <p:tav tm="100000">
                                          <p:val>
                                            <p:strVal val="#ppt_w"/>
                                          </p:val>
                                        </p:tav>
                                      </p:tavLst>
                                    </p:anim>
                                    <p:anim calcmode="lin" valueType="num">
                                      <p:cBhvr>
                                        <p:cTn id="34" dur="1000" fill="hold"/>
                                        <p:tgtEl>
                                          <p:spTgt spid="81923">
                                            <p:txEl>
                                              <p:pRg st="7" end="7"/>
                                            </p:txEl>
                                          </p:spTgt>
                                        </p:tgtEl>
                                        <p:attrNameLst>
                                          <p:attrName>ppt_h</p:attrName>
                                        </p:attrNameLst>
                                      </p:cBhvr>
                                      <p:tavLst>
                                        <p:tav tm="0">
                                          <p:val>
                                            <p:strVal val="#ppt_h"/>
                                          </p:val>
                                        </p:tav>
                                        <p:tav tm="100000">
                                          <p:val>
                                            <p:strVal val="#ppt_h"/>
                                          </p:val>
                                        </p:tav>
                                      </p:tavLst>
                                    </p:anim>
                                    <p:animEffect transition="in" filter="fade">
                                      <p:cBhvr>
                                        <p:cTn id="35" dur="1000"/>
                                        <p:tgtEl>
                                          <p:spTgt spid="81923">
                                            <p:txEl>
                                              <p:pRg st="7" end="7"/>
                                            </p:txEl>
                                          </p:spTgt>
                                        </p:tgtEl>
                                      </p:cBhvr>
                                    </p:animEffect>
                                  </p:childTnLst>
                                </p:cTn>
                              </p:par>
                            </p:childTnLst>
                          </p:cTn>
                        </p:par>
                        <p:par>
                          <p:cTn id="36" fill="hold" nodeType="afterGroup">
                            <p:stCondLst>
                              <p:cond delay="1000"/>
                            </p:stCondLst>
                            <p:childTnLst>
                              <p:par>
                                <p:cTn id="37" presetID="5" presetClass="entr" presetSubtype="10" fill="hold" grpId="0" nodeType="afterEffect">
                                  <p:stCondLst>
                                    <p:cond delay="0"/>
                                  </p:stCondLst>
                                  <p:childTnLst>
                                    <p:set>
                                      <p:cBhvr>
                                        <p:cTn id="38" dur="1" fill="hold">
                                          <p:stCondLst>
                                            <p:cond delay="0"/>
                                          </p:stCondLst>
                                        </p:cTn>
                                        <p:tgtEl>
                                          <p:spTgt spid="81923">
                                            <p:txEl>
                                              <p:pRg st="8" end="8"/>
                                            </p:txEl>
                                          </p:spTgt>
                                        </p:tgtEl>
                                        <p:attrNameLst>
                                          <p:attrName>style.visibility</p:attrName>
                                        </p:attrNameLst>
                                      </p:cBhvr>
                                      <p:to>
                                        <p:strVal val="visible"/>
                                      </p:to>
                                    </p:set>
                                    <p:animEffect transition="in" filter="checkerboard(across)">
                                      <p:cBhvr>
                                        <p:cTn id="39" dur="500"/>
                                        <p:tgtEl>
                                          <p:spTgt spid="8192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8192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81923">
                                            <p:txEl>
                                              <p:pRg st="0" end="0"/>
                                            </p:txEl>
                                          </p:spTgt>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48" dur="500"/>
                                        <p:tgtEl>
                                          <p:spTgt spid="81923">
                                            <p:txEl>
                                              <p:pRg st="1" end="1"/>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81923">
                                            <p:txEl>
                                              <p:pRg st="1" end="1"/>
                                            </p:txEl>
                                          </p:spTgt>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52" dur="500"/>
                                        <p:tgtEl>
                                          <p:spTgt spid="81923">
                                            <p:txEl>
                                              <p:pRg st="2" end="2"/>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81923">
                                            <p:txEl>
                                              <p:pRg st="2" end="2"/>
                                            </p:txEl>
                                          </p:spTgt>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56" dur="500"/>
                                        <p:tgtEl>
                                          <p:spTgt spid="81923">
                                            <p:txEl>
                                              <p:pRg st="4" end="4"/>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81923">
                                            <p:txEl>
                                              <p:pRg st="4" end="4"/>
                                            </p:txEl>
                                          </p:spTgt>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60" dur="500"/>
                                        <p:tgtEl>
                                          <p:spTgt spid="81923">
                                            <p:txEl>
                                              <p:pRg st="5" end="5"/>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8192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F0E28879-9CF7-9233-FFFE-A1604B98DF14}"/>
              </a:ext>
            </a:extLst>
          </p:cNvPr>
          <p:cNvSpPr>
            <a:spLocks noGrp="1"/>
          </p:cNvSpPr>
          <p:nvPr>
            <p:ph type="title" idx="4294967295"/>
          </p:nvPr>
        </p:nvSpPr>
        <p:spPr>
          <a:xfrm>
            <a:off x="949325" y="401638"/>
            <a:ext cx="7158038" cy="1412875"/>
          </a:xfrm>
        </p:spPr>
        <p:txBody>
          <a:bodyPr anchor="ctr"/>
          <a:lstStyle/>
          <a:p>
            <a:pPr eaLnBrk="1" hangingPunct="1"/>
            <a:r>
              <a:rPr lang="en-US" altLang="en-US" sz="3200"/>
              <a:t>Standards for Mathematical Practice</a:t>
            </a:r>
          </a:p>
        </p:txBody>
      </p:sp>
      <p:sp>
        <p:nvSpPr>
          <p:cNvPr id="7171" name="Content Placeholder 4">
            <a:extLst>
              <a:ext uri="{FF2B5EF4-FFF2-40B4-BE49-F238E27FC236}">
                <a16:creationId xmlns:a16="http://schemas.microsoft.com/office/drawing/2014/main" id="{21DF7C96-61A5-8429-4E3A-072F8E27B1F7}"/>
              </a:ext>
            </a:extLst>
          </p:cNvPr>
          <p:cNvSpPr>
            <a:spLocks noGrp="1"/>
          </p:cNvSpPr>
          <p:nvPr>
            <p:ph idx="4294967295"/>
          </p:nvPr>
        </p:nvSpPr>
        <p:spPr/>
        <p:txBody>
          <a:bodyPr/>
          <a:lstStyle/>
          <a:p>
            <a:pPr marL="692150" indent="-609600" eaLnBrk="1" hangingPunct="1">
              <a:buClr>
                <a:schemeClr val="tx1"/>
              </a:buClr>
              <a:buFont typeface="Wingdings 2" pitchFamily="2" charset="2"/>
              <a:buAutoNum type="arabicPeriod"/>
            </a:pPr>
            <a:r>
              <a:rPr lang="en-US" altLang="en-US" sz="2200"/>
              <a:t>Make sense of problems and persevere in solving them</a:t>
            </a:r>
          </a:p>
          <a:p>
            <a:pPr marL="692150" indent="-609600" eaLnBrk="1" hangingPunct="1">
              <a:buClr>
                <a:schemeClr val="tx1"/>
              </a:buClr>
              <a:buFont typeface="Wingdings 2" pitchFamily="2" charset="2"/>
              <a:buAutoNum type="arabicPeriod"/>
            </a:pPr>
            <a:r>
              <a:rPr lang="en-US" altLang="en-US" sz="2200">
                <a:solidFill>
                  <a:srgbClr val="CC9900"/>
                </a:solidFill>
              </a:rPr>
              <a:t>Reason abstractly and quantitatively</a:t>
            </a:r>
          </a:p>
          <a:p>
            <a:pPr marL="692150" indent="-609600" eaLnBrk="1" hangingPunct="1">
              <a:buClr>
                <a:schemeClr val="tx1"/>
              </a:buClr>
              <a:buFont typeface="Wingdings 2" pitchFamily="2" charset="2"/>
              <a:buAutoNum type="arabicPeriod"/>
            </a:pPr>
            <a:r>
              <a:rPr lang="en-US" altLang="en-US" sz="2200"/>
              <a:t>Construct viable arguments and critique the reasoning of others</a:t>
            </a:r>
          </a:p>
          <a:p>
            <a:pPr marL="692150" indent="-609600" eaLnBrk="1" hangingPunct="1">
              <a:buClr>
                <a:schemeClr val="tx1"/>
              </a:buClr>
              <a:buFont typeface="Wingdings 2" pitchFamily="2" charset="2"/>
              <a:buAutoNum type="arabicPeriod"/>
            </a:pPr>
            <a:r>
              <a:rPr lang="en-US" altLang="en-US" sz="2200">
                <a:solidFill>
                  <a:srgbClr val="CC9900"/>
                </a:solidFill>
              </a:rPr>
              <a:t>Model with mathematics</a:t>
            </a:r>
          </a:p>
          <a:p>
            <a:pPr marL="692150" indent="-609600" eaLnBrk="1" hangingPunct="1">
              <a:buClr>
                <a:schemeClr val="tx1"/>
              </a:buClr>
              <a:buFont typeface="Wingdings 2" pitchFamily="2" charset="2"/>
              <a:buAutoNum type="arabicPeriod"/>
            </a:pPr>
            <a:r>
              <a:rPr lang="en-US" altLang="en-US" sz="2200"/>
              <a:t>Use appropriate tools strategically</a:t>
            </a:r>
          </a:p>
          <a:p>
            <a:pPr marL="692150" indent="-609600" eaLnBrk="1" hangingPunct="1">
              <a:buClr>
                <a:schemeClr val="tx1"/>
              </a:buClr>
              <a:buFont typeface="Wingdings 2" pitchFamily="2" charset="2"/>
              <a:buAutoNum type="arabicPeriod"/>
            </a:pPr>
            <a:r>
              <a:rPr lang="en-US" altLang="en-US" sz="2200">
                <a:solidFill>
                  <a:srgbClr val="CC9900"/>
                </a:solidFill>
              </a:rPr>
              <a:t>Attend to precision</a:t>
            </a:r>
          </a:p>
          <a:p>
            <a:pPr marL="692150" indent="-609600" eaLnBrk="1" hangingPunct="1">
              <a:buClr>
                <a:schemeClr val="tx1"/>
              </a:buClr>
              <a:buFont typeface="Wingdings 2" pitchFamily="2" charset="2"/>
              <a:buAutoNum type="arabicPeriod"/>
            </a:pPr>
            <a:r>
              <a:rPr lang="en-US" altLang="en-US" sz="2200"/>
              <a:t>Look for and make use of structure</a:t>
            </a:r>
          </a:p>
          <a:p>
            <a:pPr marL="692150" indent="-609600" eaLnBrk="1" hangingPunct="1">
              <a:buClr>
                <a:schemeClr val="tx1"/>
              </a:buClr>
              <a:buFont typeface="Wingdings 2" pitchFamily="2" charset="2"/>
              <a:buAutoNum type="arabicPeriod"/>
            </a:pPr>
            <a:r>
              <a:rPr lang="en-US" altLang="en-US" sz="2200">
                <a:solidFill>
                  <a:srgbClr val="CC9900"/>
                </a:solidFill>
              </a:rPr>
              <a:t>Look for and express regularity in repeated reasoning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2ADEE60-DE3B-FE1D-4AA7-D6D854225571}"/>
              </a:ext>
            </a:extLst>
          </p:cNvPr>
          <p:cNvSpPr>
            <a:spLocks noGrp="1"/>
          </p:cNvSpPr>
          <p:nvPr>
            <p:ph type="title" idx="4294967295"/>
          </p:nvPr>
        </p:nvSpPr>
        <p:spPr>
          <a:xfrm>
            <a:off x="1071563" y="230188"/>
            <a:ext cx="6226175" cy="1271587"/>
          </a:xfrm>
        </p:spPr>
        <p:txBody>
          <a:bodyPr/>
          <a:lstStyle/>
          <a:p>
            <a:pPr eaLnBrk="1" hangingPunct="1"/>
            <a:r>
              <a:rPr lang="en-US" altLang="en-US" sz="4200"/>
              <a:t>Key Characteristics</a:t>
            </a:r>
            <a:r>
              <a:rPr lang="en-US" altLang="en-US" sz="4200">
                <a:solidFill>
                  <a:schemeClr val="accent2"/>
                </a:solidFill>
              </a:rPr>
              <a:t> </a:t>
            </a:r>
          </a:p>
        </p:txBody>
      </p:sp>
      <p:sp>
        <p:nvSpPr>
          <p:cNvPr id="81923" name="Rectangle 3">
            <a:extLst>
              <a:ext uri="{FF2B5EF4-FFF2-40B4-BE49-F238E27FC236}">
                <a16:creationId xmlns:a16="http://schemas.microsoft.com/office/drawing/2014/main" id="{46E9393B-8262-D7F2-FEF2-EFAC4A93E376}"/>
              </a:ext>
            </a:extLst>
          </p:cNvPr>
          <p:cNvSpPr>
            <a:spLocks noGrp="1"/>
          </p:cNvSpPr>
          <p:nvPr>
            <p:ph type="body" idx="4294967295"/>
          </p:nvPr>
        </p:nvSpPr>
        <p:spPr>
          <a:xfrm>
            <a:off x="685800" y="1828800"/>
            <a:ext cx="8229600" cy="4343400"/>
          </a:xfrm>
        </p:spPr>
        <p:txBody>
          <a:bodyPr/>
          <a:lstStyle/>
          <a:p>
            <a:pPr marL="463550" indent="-463550" eaLnBrk="1" hangingPunct="1">
              <a:lnSpc>
                <a:spcPct val="90000"/>
              </a:lnSpc>
              <a:buFont typeface="Wingdings 2" pitchFamily="2" charset="2"/>
              <a:buNone/>
            </a:pPr>
            <a:r>
              <a:rPr lang="en-US" altLang="en-US" sz="2400" b="1"/>
              <a:t>Focus and coherence</a:t>
            </a:r>
          </a:p>
          <a:p>
            <a:pPr marL="463550" indent="-463550" eaLnBrk="1" hangingPunct="1">
              <a:lnSpc>
                <a:spcPct val="90000"/>
              </a:lnSpc>
              <a:buClr>
                <a:schemeClr val="accent2"/>
              </a:buClr>
              <a:buSzPct val="100000"/>
              <a:buFont typeface="Wingdings" pitchFamily="2" charset="2"/>
              <a:buChar char="§"/>
            </a:pPr>
            <a:r>
              <a:rPr lang="en-US" altLang="en-US" sz="2400">
                <a:solidFill>
                  <a:srgbClr val="CC9900"/>
                </a:solidFill>
              </a:rPr>
              <a:t>Focus</a:t>
            </a:r>
            <a:r>
              <a:rPr lang="en-US" altLang="en-US" sz="2400"/>
              <a:t> on key topics at each grade level</a:t>
            </a:r>
          </a:p>
          <a:p>
            <a:pPr marL="463550" indent="-463550" eaLnBrk="1" hangingPunct="1">
              <a:lnSpc>
                <a:spcPct val="90000"/>
              </a:lnSpc>
              <a:buClr>
                <a:schemeClr val="accent2"/>
              </a:buClr>
              <a:buSzPct val="100000"/>
              <a:buFont typeface="Wingdings" pitchFamily="2" charset="2"/>
              <a:buChar char="§"/>
            </a:pPr>
            <a:r>
              <a:rPr lang="en-US" altLang="en-US" sz="2400">
                <a:solidFill>
                  <a:srgbClr val="CC9900"/>
                </a:solidFill>
              </a:rPr>
              <a:t>Coherent</a:t>
            </a:r>
            <a:r>
              <a:rPr lang="en-US" altLang="en-US" sz="2400"/>
              <a:t> progressions across grade levels</a:t>
            </a:r>
          </a:p>
          <a:p>
            <a:pPr marL="463550" indent="-463550" eaLnBrk="1" hangingPunct="1">
              <a:lnSpc>
                <a:spcPct val="90000"/>
              </a:lnSpc>
              <a:buClr>
                <a:schemeClr val="accent2"/>
              </a:buClr>
              <a:buSzPct val="100000"/>
              <a:buFont typeface="Wingdings" pitchFamily="2" charset="2"/>
              <a:buNone/>
            </a:pPr>
            <a:r>
              <a:rPr lang="en-US" altLang="en-US"/>
              <a:t>				</a:t>
            </a:r>
          </a:p>
          <a:p>
            <a:pPr marL="463550" indent="-463550" eaLnBrk="1" hangingPunct="1">
              <a:lnSpc>
                <a:spcPct val="90000"/>
              </a:lnSpc>
              <a:buSzPct val="100000"/>
              <a:buFont typeface="Wingdings" pitchFamily="2" charset="2"/>
              <a:buNone/>
            </a:pPr>
            <a:r>
              <a:rPr lang="en-US" altLang="en-US" sz="2400" b="1"/>
              <a:t>Balance of concepts and skills</a:t>
            </a:r>
          </a:p>
          <a:p>
            <a:pPr marL="463550" indent="-463550" eaLnBrk="1" hangingPunct="1">
              <a:lnSpc>
                <a:spcPct val="90000"/>
              </a:lnSpc>
              <a:buClr>
                <a:schemeClr val="accent2"/>
              </a:buClr>
              <a:buSzPct val="100000"/>
              <a:buFont typeface="Wingdings" pitchFamily="2" charset="2"/>
              <a:buChar char="§"/>
            </a:pPr>
            <a:r>
              <a:rPr lang="en-US" altLang="en-US" sz="2400"/>
              <a:t>Content standards require both conceptual understanding and procedural fluency</a:t>
            </a:r>
          </a:p>
          <a:p>
            <a:pPr marL="463550" indent="-463550" eaLnBrk="1" hangingPunct="1">
              <a:lnSpc>
                <a:spcPct val="90000"/>
              </a:lnSpc>
              <a:buSzPct val="100000"/>
              <a:buFont typeface="Wingdings" pitchFamily="2" charset="2"/>
              <a:buNone/>
            </a:pPr>
            <a:endParaRPr lang="en-US" altLang="en-US" sz="2400"/>
          </a:p>
          <a:p>
            <a:pPr marL="463550" indent="-463550" eaLnBrk="1" hangingPunct="1">
              <a:lnSpc>
                <a:spcPct val="90000"/>
              </a:lnSpc>
              <a:buFont typeface="Wingdings 2" pitchFamily="2" charset="2"/>
              <a:buNone/>
            </a:pPr>
            <a:r>
              <a:rPr lang="en-US" altLang="en-US" sz="2400" b="1"/>
              <a:t>Mathematical practices</a:t>
            </a:r>
          </a:p>
          <a:p>
            <a:pPr marL="463550" indent="-463550" eaLnBrk="1" hangingPunct="1">
              <a:lnSpc>
                <a:spcPct val="90000"/>
              </a:lnSpc>
              <a:buClr>
                <a:schemeClr val="accent2"/>
              </a:buClr>
              <a:buSzPct val="100000"/>
              <a:buFont typeface="Wingdings" pitchFamily="2" charset="2"/>
              <a:buChar char="§"/>
            </a:pPr>
            <a:r>
              <a:rPr lang="en-US" altLang="en-US" sz="2400"/>
              <a:t>Foster reasoning and sense-making in mathematics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7" dur="500"/>
                                        <p:tgtEl>
                                          <p:spTgt spid="81923">
                                            <p:txEl>
                                              <p:pRg st="4" end="4"/>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81923">
                                            <p:txEl>
                                              <p:pRg st="4" end="4"/>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11" dur="500"/>
                                        <p:tgtEl>
                                          <p:spTgt spid="81923">
                                            <p:txEl>
                                              <p:pRg st="5" end="5"/>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81923">
                                            <p:txEl>
                                              <p:pRg st="5" end="5"/>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1923">
                                            <p:txEl>
                                              <p:pRg st="7" end="7"/>
                                            </p:txEl>
                                          </p:spTgt>
                                        </p:tgtEl>
                                        <p:attrNameLst>
                                          <p:attrName>ppt_x</p:attrName>
                                        </p:attrNameLst>
                                      </p:cBhvr>
                                      <p:tavLst>
                                        <p:tav tm="0">
                                          <p:val>
                                            <p:strVal val="ppt_x"/>
                                          </p:val>
                                        </p:tav>
                                        <p:tav tm="100000">
                                          <p:val>
                                            <p:strVal val="ppt_x"/>
                                          </p:val>
                                        </p:tav>
                                      </p:tavLst>
                                    </p:anim>
                                    <p:anim calcmode="lin" valueType="num">
                                      <p:cBhvr additive="base">
                                        <p:cTn id="15" dur="500"/>
                                        <p:tgtEl>
                                          <p:spTgt spid="81923">
                                            <p:txEl>
                                              <p:pRg st="7" end="7"/>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81923">
                                            <p:txEl>
                                              <p:pRg st="7" end="7"/>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1923">
                                            <p:txEl>
                                              <p:pRg st="8" end="8"/>
                                            </p:txEl>
                                          </p:spTgt>
                                        </p:tgtEl>
                                        <p:attrNameLst>
                                          <p:attrName>ppt_x</p:attrName>
                                        </p:attrNameLst>
                                      </p:cBhvr>
                                      <p:tavLst>
                                        <p:tav tm="0">
                                          <p:val>
                                            <p:strVal val="ppt_x"/>
                                          </p:val>
                                        </p:tav>
                                        <p:tav tm="100000">
                                          <p:val>
                                            <p:strVal val="ppt_x"/>
                                          </p:val>
                                        </p:tav>
                                      </p:tavLst>
                                    </p:anim>
                                    <p:anim calcmode="lin" valueType="num">
                                      <p:cBhvr additive="base">
                                        <p:cTn id="19" dur="500"/>
                                        <p:tgtEl>
                                          <p:spTgt spid="81923">
                                            <p:txEl>
                                              <p:pRg st="8" end="8"/>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81923">
                                            <p:txEl>
                                              <p:pRg st="8" end="8"/>
                                            </p:txEl>
                                          </p:spTgt>
                                        </p:tgtEl>
                                        <p:attrNameLst>
                                          <p:attrName>style.visibility</p:attrName>
                                        </p:attrNameLst>
                                      </p:cBhvr>
                                      <p:to>
                                        <p:strVal val="hidden"/>
                                      </p:to>
                                    </p:set>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81923">
                                            <p:txEl>
                                              <p:pRg st="3" end="3"/>
                                            </p:txEl>
                                          </p:spTgt>
                                        </p:tgtEl>
                                        <p:attrNameLst>
                                          <p:attrName>style.visibility</p:attrName>
                                        </p:attrNameLst>
                                      </p:cBhvr>
                                      <p:to>
                                        <p:strVal val="visible"/>
                                      </p:to>
                                    </p:set>
                                    <p:anim calcmode="lin" valueType="num">
                                      <p:cBhvr additive="base">
                                        <p:cTn id="24"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81923">
                                            <p:txEl>
                                              <p:pRg st="3" end="3"/>
                                            </p:txEl>
                                          </p:spTgt>
                                        </p:tgtEl>
                                      </p:cBhvr>
                                    </p:animEffect>
                                    <p:set>
                                      <p:cBhvr>
                                        <p:cTn id="30" dur="1" fill="hold">
                                          <p:stCondLst>
                                            <p:cond delay="499"/>
                                          </p:stCondLst>
                                        </p:cTn>
                                        <p:tgtEl>
                                          <p:spTgt spid="81923">
                                            <p:txEl>
                                              <p:pRg st="3" end="3"/>
                                            </p:txEl>
                                          </p:spTgt>
                                        </p:tgtEl>
                                        <p:attrNameLst>
                                          <p:attrName>style.visibility</p:attrName>
                                        </p:attrNameLst>
                                      </p:cBhvr>
                                      <p:to>
                                        <p:strVal val="hidden"/>
                                      </p:to>
                                    </p:set>
                                  </p:childTnLst>
                                </p:cTn>
                              </p:par>
                            </p:childTnLst>
                          </p:cTn>
                        </p:par>
                        <p:par>
                          <p:cTn id="31" fill="hold" nodeType="afterGroup">
                            <p:stCondLst>
                              <p:cond delay="500"/>
                            </p:stCondLst>
                            <p:childTnLst>
                              <p:par>
                                <p:cTn id="32" presetID="2" presetClass="entr" presetSubtype="4" fill="hold" nodeType="afterEffect">
                                  <p:stCondLst>
                                    <p:cond delay="0"/>
                                  </p:stCondLst>
                                  <p:childTnLst>
                                    <p:set>
                                      <p:cBhvr>
                                        <p:cTn id="33" dur="1" fill="hold">
                                          <p:stCondLst>
                                            <p:cond delay="0"/>
                                          </p:stCondLst>
                                        </p:cTn>
                                        <p:tgtEl>
                                          <p:spTgt spid="81923">
                                            <p:txEl>
                                              <p:pRg st="4" end="4"/>
                                            </p:txEl>
                                          </p:spTgt>
                                        </p:tgtEl>
                                        <p:attrNameLst>
                                          <p:attrName>style.visibility</p:attrName>
                                        </p:attrNameLst>
                                      </p:cBhvr>
                                      <p:to>
                                        <p:strVal val="visible"/>
                                      </p:to>
                                    </p:set>
                                    <p:anim calcmode="lin" valueType="num">
                                      <p:cBhvr additive="base">
                                        <p:cTn id="34"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1923">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1923">
                                            <p:txEl>
                                              <p:pRg st="5" end="5"/>
                                            </p:txEl>
                                          </p:spTgt>
                                        </p:tgtEl>
                                        <p:attrNameLst>
                                          <p:attrName>style.visibility</p:attrName>
                                        </p:attrNameLst>
                                      </p:cBhvr>
                                      <p:to>
                                        <p:strVal val="visible"/>
                                      </p:to>
                                    </p:set>
                                    <p:anim calcmode="lin" valueType="num">
                                      <p:cBhvr additive="base">
                                        <p:cTn id="38"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1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81923">
                                            <p:txEl>
                                              <p:pRg st="7" end="7"/>
                                            </p:txEl>
                                          </p:spTgt>
                                        </p:tgtEl>
                                        <p:attrNameLst>
                                          <p:attrName>style.visibility</p:attrName>
                                        </p:attrNameLst>
                                      </p:cBhvr>
                                      <p:to>
                                        <p:strVal val="visible"/>
                                      </p:to>
                                    </p:set>
                                    <p:anim calcmode="lin" valueType="num">
                                      <p:cBhvr additive="base">
                                        <p:cTn id="44" dur="500" fill="hold"/>
                                        <p:tgtEl>
                                          <p:spTgt spid="8192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1923">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81923">
                                            <p:txEl>
                                              <p:pRg st="8" end="8"/>
                                            </p:txEl>
                                          </p:spTgt>
                                        </p:tgtEl>
                                        <p:attrNameLst>
                                          <p:attrName>style.visibility</p:attrName>
                                        </p:attrNameLst>
                                      </p:cBhvr>
                                      <p:to>
                                        <p:strVal val="visible"/>
                                      </p:to>
                                    </p:set>
                                    <p:anim calcmode="lin" valueType="num">
                                      <p:cBhvr additive="base">
                                        <p:cTn id="48" dur="500" fill="hold"/>
                                        <p:tgtEl>
                                          <p:spTgt spid="8192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19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7389" name="Group 45">
            <a:extLst>
              <a:ext uri="{FF2B5EF4-FFF2-40B4-BE49-F238E27FC236}">
                <a16:creationId xmlns:a16="http://schemas.microsoft.com/office/drawing/2014/main" id="{B646759C-7D42-86C0-F43F-0D28E3C4421C}"/>
              </a:ext>
            </a:extLst>
          </p:cNvPr>
          <p:cNvGraphicFramePr>
            <a:graphicFrameLocks noGrp="1"/>
          </p:cNvGraphicFramePr>
          <p:nvPr/>
        </p:nvGraphicFramePr>
        <p:xfrm>
          <a:off x="533400" y="1143000"/>
          <a:ext cx="7772400" cy="5199066"/>
        </p:xfrm>
        <a:graphic>
          <a:graphicData uri="http://schemas.openxmlformats.org/drawingml/2006/table">
            <a:tbl>
              <a:tblPr/>
              <a:tblGrid>
                <a:gridCol w="1593850">
                  <a:extLst>
                    <a:ext uri="{9D8B030D-6E8A-4147-A177-3AD203B41FA5}">
                      <a16:colId xmlns:a16="http://schemas.microsoft.com/office/drawing/2014/main" val="20000"/>
                    </a:ext>
                  </a:extLst>
                </a:gridCol>
                <a:gridCol w="6178550">
                  <a:extLst>
                    <a:ext uri="{9D8B030D-6E8A-4147-A177-3AD203B41FA5}">
                      <a16:colId xmlns:a16="http://schemas.microsoft.com/office/drawing/2014/main" val="20001"/>
                    </a:ext>
                  </a:extLst>
                </a:gridCol>
              </a:tblGrid>
              <a:tr h="550863">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r>
                        <a:rPr kumimoji="0" lang="en-US" sz="2200" b="0" i="0" u="none" strike="noStrike" cap="none" normalizeH="0" baseline="0">
                          <a:ln>
                            <a:noFill/>
                          </a:ln>
                          <a:solidFill>
                            <a:schemeClr val="tx1"/>
                          </a:solidFill>
                          <a:effectLst/>
                          <a:latin typeface="Arial" charset="0"/>
                          <a:ea typeface="Calibri" pitchFamily="34" charset="0"/>
                          <a:cs typeface="Times New Roman" pitchFamily="18" charset="0"/>
                        </a:rPr>
                        <a:t>K                                                                       12 </a:t>
                      </a: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8663">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r>
                        <a:rPr kumimoji="0" lang="en-US" sz="1600" b="0" i="0" u="none" strike="noStrike" cap="none" normalizeH="0" baseline="0">
                          <a:ln>
                            <a:noFill/>
                          </a:ln>
                          <a:solidFill>
                            <a:schemeClr val="tx1"/>
                          </a:solidFill>
                          <a:effectLst/>
                          <a:latin typeface="Arial" charset="0"/>
                          <a:ea typeface="Calibri" pitchFamily="34" charset="0"/>
                          <a:cs typeface="Times New Roman" pitchFamily="18" charset="0"/>
                        </a:rPr>
                        <a:t>Number and Operations</a:t>
                      </a:r>
                    </a:p>
                  </a:txBody>
                  <a:tcPr marL="51371" marR="5137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66738">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6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8663">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r>
                        <a:rPr kumimoji="0" lang="en-US" sz="1600" b="0" i="0" u="none" strike="noStrike" cap="none" normalizeH="0" baseline="0">
                          <a:ln>
                            <a:noFill/>
                          </a:ln>
                          <a:solidFill>
                            <a:schemeClr val="tx1"/>
                          </a:solidFill>
                          <a:effectLst/>
                          <a:latin typeface="Arial" charset="0"/>
                          <a:ea typeface="Calibri" pitchFamily="34" charset="0"/>
                          <a:cs typeface="Times New Roman" pitchFamily="18" charset="0"/>
                        </a:rPr>
                        <a:t>Measurement and Geometry</a:t>
                      </a:r>
                    </a:p>
                  </a:txBody>
                  <a:tcPr marL="51371" marR="5137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8663">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r>
                        <a:rPr kumimoji="0" lang="en-US" sz="1600" b="0" i="0" u="none" strike="noStrike" cap="none" normalizeH="0" baseline="0">
                          <a:ln>
                            <a:noFill/>
                          </a:ln>
                          <a:solidFill>
                            <a:schemeClr val="tx1"/>
                          </a:solidFill>
                          <a:effectLst/>
                          <a:latin typeface="Arial" charset="0"/>
                          <a:ea typeface="Calibri" pitchFamily="34" charset="0"/>
                          <a:cs typeface="Times New Roman" pitchFamily="18" charset="0"/>
                        </a:rPr>
                        <a:t>Algebra and Functions</a:t>
                      </a:r>
                    </a:p>
                  </a:txBody>
                  <a:tcPr marL="51371" marR="5137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5"/>
                  </a:ext>
                </a:extLst>
              </a:tr>
              <a:tr h="566738">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6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28663">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r>
                        <a:rPr kumimoji="0" lang="en-US" sz="1600" b="0" i="0" u="none" strike="noStrike" cap="none" normalizeH="0" baseline="0">
                          <a:ln>
                            <a:noFill/>
                          </a:ln>
                          <a:solidFill>
                            <a:schemeClr val="tx1"/>
                          </a:solidFill>
                          <a:effectLst/>
                          <a:latin typeface="Arial" charset="0"/>
                          <a:ea typeface="Calibri" pitchFamily="34" charset="0"/>
                          <a:cs typeface="Times New Roman" pitchFamily="18" charset="0"/>
                        </a:rPr>
                        <a:t>Statistics and Probability</a:t>
                      </a:r>
                    </a:p>
                  </a:txBody>
                  <a:tcPr marL="51371" marR="5137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accent1"/>
                        </a:buClr>
                        <a:buSzPct val="70000"/>
                        <a:buFontTx/>
                        <a:buNone/>
                        <a:tabLst/>
                      </a:pPr>
                      <a:endParaRPr kumimoji="0" lang="en-US" sz="1300" b="0" i="0" u="none" strike="noStrike" cap="none" normalizeH="0" baseline="0">
                        <a:ln>
                          <a:noFill/>
                        </a:ln>
                        <a:solidFill>
                          <a:schemeClr val="tx1"/>
                        </a:solidFill>
                        <a:effectLst/>
                        <a:latin typeface="Arial" charset="0"/>
                        <a:ea typeface="Calibri" pitchFamily="34" charset="0"/>
                        <a:cs typeface="Times New Roman" pitchFamily="18" charset="0"/>
                      </a:endParaRPr>
                    </a:p>
                  </a:txBody>
                  <a:tcPr marL="51371" marR="5137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7"/>
                  </a:ext>
                </a:extLst>
              </a:tr>
            </a:tbl>
          </a:graphicData>
        </a:graphic>
      </p:graphicFrame>
      <p:sp>
        <p:nvSpPr>
          <p:cNvPr id="9251" name="Title 2">
            <a:extLst>
              <a:ext uri="{FF2B5EF4-FFF2-40B4-BE49-F238E27FC236}">
                <a16:creationId xmlns:a16="http://schemas.microsoft.com/office/drawing/2014/main" id="{D3B4F142-FCAC-F6AB-9FF3-518B78A5DEDF}"/>
              </a:ext>
            </a:extLst>
          </p:cNvPr>
          <p:cNvSpPr>
            <a:spLocks noGrp="1"/>
          </p:cNvSpPr>
          <p:nvPr>
            <p:ph type="title" idx="4294967295"/>
          </p:nvPr>
        </p:nvSpPr>
        <p:spPr>
          <a:xfrm>
            <a:off x="931863" y="96838"/>
            <a:ext cx="7158037" cy="1073150"/>
          </a:xfrm>
        </p:spPr>
        <p:txBody>
          <a:bodyPr anchor="ctr"/>
          <a:lstStyle/>
          <a:p>
            <a:pPr eaLnBrk="1" hangingPunct="1"/>
            <a:r>
              <a:rPr lang="en-US" altLang="en-US" sz="2800"/>
              <a:t>Traditional U.S. Approach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id="{61966F59-4DE8-E497-A3D0-DDBF806B4EDC}"/>
              </a:ext>
            </a:extLst>
          </p:cNvPr>
          <p:cNvSpPr>
            <a:spLocks noGrp="1"/>
          </p:cNvSpPr>
          <p:nvPr>
            <p:ph type="title" idx="4294967295"/>
          </p:nvPr>
        </p:nvSpPr>
        <p:spPr/>
        <p:txBody>
          <a:bodyPr anchor="ctr"/>
          <a:lstStyle/>
          <a:p>
            <a:pPr eaLnBrk="1" hangingPunct="1"/>
            <a:r>
              <a:rPr lang="en-US" altLang="en-US"/>
              <a:t>Common Core Domains, K–8</a:t>
            </a:r>
          </a:p>
        </p:txBody>
      </p:sp>
      <p:graphicFrame>
        <p:nvGraphicFramePr>
          <p:cNvPr id="10245" name="Group 5">
            <a:extLst>
              <a:ext uri="{FF2B5EF4-FFF2-40B4-BE49-F238E27FC236}">
                <a16:creationId xmlns:a16="http://schemas.microsoft.com/office/drawing/2014/main" id="{67968942-EF21-A75E-D8EC-0938A72A4186}"/>
              </a:ext>
            </a:extLst>
          </p:cNvPr>
          <p:cNvGraphicFramePr>
            <a:graphicFrameLocks noGrp="1"/>
          </p:cNvGraphicFramePr>
          <p:nvPr/>
        </p:nvGraphicFramePr>
        <p:xfrm>
          <a:off x="376238" y="1509713"/>
          <a:ext cx="8499475" cy="4214815"/>
        </p:xfrm>
        <a:graphic>
          <a:graphicData uri="http://schemas.openxmlformats.org/drawingml/2006/table">
            <a:tbl>
              <a:tblPr/>
              <a:tblGrid>
                <a:gridCol w="901700">
                  <a:extLst>
                    <a:ext uri="{9D8B030D-6E8A-4147-A177-3AD203B41FA5}">
                      <a16:colId xmlns:a16="http://schemas.microsoft.com/office/drawing/2014/main" val="20000"/>
                    </a:ext>
                  </a:extLst>
                </a:gridCol>
                <a:gridCol w="179387">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755650">
                  <a:extLst>
                    <a:ext uri="{9D8B030D-6E8A-4147-A177-3AD203B41FA5}">
                      <a16:colId xmlns:a16="http://schemas.microsoft.com/office/drawing/2014/main" val="20003"/>
                    </a:ext>
                  </a:extLst>
                </a:gridCol>
                <a:gridCol w="760413">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81050">
                  <a:extLst>
                    <a:ext uri="{9D8B030D-6E8A-4147-A177-3AD203B41FA5}">
                      <a16:colId xmlns:a16="http://schemas.microsoft.com/office/drawing/2014/main" val="20006"/>
                    </a:ext>
                  </a:extLst>
                </a:gridCol>
                <a:gridCol w="949325">
                  <a:extLst>
                    <a:ext uri="{9D8B030D-6E8A-4147-A177-3AD203B41FA5}">
                      <a16:colId xmlns:a16="http://schemas.microsoft.com/office/drawing/2014/main" val="20007"/>
                    </a:ext>
                  </a:extLst>
                </a:gridCol>
                <a:gridCol w="957262">
                  <a:extLst>
                    <a:ext uri="{9D8B030D-6E8A-4147-A177-3AD203B41FA5}">
                      <a16:colId xmlns:a16="http://schemas.microsoft.com/office/drawing/2014/main" val="20008"/>
                    </a:ext>
                  </a:extLst>
                </a:gridCol>
                <a:gridCol w="919163">
                  <a:extLst>
                    <a:ext uri="{9D8B030D-6E8A-4147-A177-3AD203B41FA5}">
                      <a16:colId xmlns:a16="http://schemas.microsoft.com/office/drawing/2014/main" val="20009"/>
                    </a:ext>
                  </a:extLst>
                </a:gridCol>
                <a:gridCol w="1019175">
                  <a:extLst>
                    <a:ext uri="{9D8B030D-6E8A-4147-A177-3AD203B41FA5}">
                      <a16:colId xmlns:a16="http://schemas.microsoft.com/office/drawing/2014/main" val="20010"/>
                    </a:ext>
                  </a:extLst>
                </a:gridCol>
              </a:tblGrid>
              <a:tr h="338138">
                <a:tc gridSpan="2">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K</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1</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2</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3</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4</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5</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6</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7</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8</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47675" marR="0" lvl="0" indent="-447675"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400" b="1" i="0" u="none" strike="noStrike" cap="none" normalizeH="0" baseline="0">
                          <a:ln>
                            <a:noFill/>
                          </a:ln>
                          <a:solidFill>
                            <a:srgbClr val="000000"/>
                          </a:solidFill>
                          <a:effectLst/>
                          <a:latin typeface="Arial" charset="0"/>
                          <a:cs typeface="Arial" charset="0"/>
                        </a:rPr>
                        <a:t>HS</a:t>
                      </a:r>
                      <a:endParaRPr kumimoji="0" lang="en-US" sz="24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6413">
                <a:tc gridSpan="2">
                  <a:txBody>
                    <a:bodyPr/>
                    <a:lstStyle/>
                    <a:p>
                      <a:pPr marL="0" marR="0" lvl="0" indent="0" algn="ctr" defTabSz="914400" rtl="0" eaLnBrk="0" fontAlgn="t"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Counting &amp; Cardinality</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8000">
                <a:tc gridSpan="7">
                  <a:txBody>
                    <a:bodyPr/>
                    <a:lstStyle/>
                    <a:p>
                      <a:pPr marL="0" marR="0" lvl="0" indent="0" algn="ctr" defTabSz="914400" rtl="0" eaLnBrk="0" fontAlgn="t"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Number and Operations in Base Ten</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t"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Ratios and Proportional Relationships</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Number &amp; Quantity</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2"/>
                  </a:ext>
                </a:extLst>
              </a:tr>
              <a:tr h="508000">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0" fontAlgn="b"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Number and Operations – Fractions</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t"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The Number System</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409575">
                <a:tc rowSpan="2" gridSpan="7">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Operations and Algebraic Thinking</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pPr marL="0" marR="0" lvl="0" indent="0" algn="ctr" defTabSz="914400" rtl="0" eaLnBrk="0" fontAlgn="t"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Expressions and Equations</a:t>
                      </a: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Algebra</a:t>
                      </a: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473075">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Functions</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Functions</a:t>
                      </a: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427038">
                <a:tc gridSpan="10">
                  <a:txBody>
                    <a:bodyPr/>
                    <a:lstStyle/>
                    <a:p>
                      <a:pPr marL="0" marR="0" lvl="0" indent="0" algn="ctr" defTabSz="914400" rtl="0" eaLnBrk="0" fontAlgn="t"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Geometry</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Geometry</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6"/>
                  </a:ext>
                </a:extLst>
              </a:tr>
              <a:tr h="506413">
                <a:tc gridSpan="7">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Measurement and Data</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Statistics and Probability</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08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ctr" latinLnBrk="0" hangingPunct="0">
                        <a:lnSpc>
                          <a:spcPct val="100000"/>
                        </a:lnSpc>
                        <a:spcBef>
                          <a:spcPct val="0"/>
                        </a:spcBef>
                        <a:spcAft>
                          <a:spcPct val="0"/>
                        </a:spcAft>
                        <a:buClr>
                          <a:schemeClr val="accent1"/>
                        </a:buClr>
                        <a:buSzPct val="70000"/>
                        <a:buFont typeface="Wingdings" pitchFamily="2" charset="2"/>
                        <a:buNone/>
                        <a:tabLst/>
                      </a:pPr>
                      <a:r>
                        <a:rPr kumimoji="0" lang="en-US" sz="1200" b="0" i="0" u="none" strike="noStrike" cap="none" normalizeH="0" baseline="0">
                          <a:ln>
                            <a:noFill/>
                          </a:ln>
                          <a:solidFill>
                            <a:srgbClr val="000000"/>
                          </a:solidFill>
                          <a:effectLst/>
                          <a:latin typeface="Arial" charset="0"/>
                          <a:cs typeface="Arial" charset="0"/>
                        </a:rPr>
                        <a:t>Statistics &amp; Probability</a:t>
                      </a: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8080"/>
                    </a:solidFill>
                  </a:tcPr>
                </a:tc>
                <a:extLst>
                  <a:ext uri="{0D108BD9-81ED-4DB2-BD59-A6C34878D82A}">
                    <a16:rowId xmlns:a16="http://schemas.microsoft.com/office/drawing/2014/main" val="10007"/>
                  </a:ext>
                </a:extLst>
              </a:tr>
              <a:tr h="538163">
                <a:tc gridSpan="7">
                  <a:txBody>
                    <a:bodyPr/>
                    <a:lstStyle/>
                    <a:p>
                      <a:pPr marL="0" marR="0" lvl="0" indent="0" algn="l" defTabSz="914400" rtl="0" eaLnBrk="0" fontAlgn="t"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endParaRPr kumimoji="0" lang="en-US" sz="1200" b="0" i="0" u="none" strike="noStrike" cap="none" normalizeH="0" baseline="0">
                        <a:ln>
                          <a:noFill/>
                        </a:ln>
                        <a:solidFill>
                          <a:schemeClr val="tx1"/>
                        </a:solidFill>
                        <a:effectLst/>
                        <a:latin typeface="Arial" charset="0"/>
                        <a:cs typeface="Arial" charset="0"/>
                      </a:endParaRPr>
                    </a:p>
                  </a:txBody>
                  <a:tcPr marL="86069" marR="8606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1_Axis">
  <a:themeElements>
    <a:clrScheme name="Custom 4">
      <a:dk1>
        <a:srgbClr val="000000"/>
      </a:dk1>
      <a:lt1>
        <a:srgbClr val="FFFFFF"/>
      </a:lt1>
      <a:dk2>
        <a:srgbClr val="46464A"/>
      </a:dk2>
      <a:lt2>
        <a:srgbClr val="E3DCCF"/>
      </a:lt2>
      <a:accent1>
        <a:srgbClr val="6F6F74"/>
      </a:accent1>
      <a:accent2>
        <a:srgbClr val="006600"/>
      </a:accent2>
      <a:accent3>
        <a:srgbClr val="BEAE98"/>
      </a:accent3>
      <a:accent4>
        <a:srgbClr val="92A9B9"/>
      </a:accent4>
      <a:accent5>
        <a:srgbClr val="9C8265"/>
      </a:accent5>
      <a:accent6>
        <a:srgbClr val="694E57"/>
      </a:accent6>
      <a:hlink>
        <a:srgbClr val="2B5967"/>
      </a:hlink>
      <a:folHlink>
        <a:srgbClr val="B1B5AB"/>
      </a:folHlink>
    </a:clrScheme>
    <a:fontScheme name="1_Ax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4824</TotalTime>
  <Words>2905</Words>
  <Application>Microsoft Macintosh PowerPoint</Application>
  <PresentationFormat>On-screen Show (4:3)</PresentationFormat>
  <Paragraphs>387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Rockwell</vt:lpstr>
      <vt:lpstr>Times</vt:lpstr>
      <vt:lpstr>Times New Roman</vt:lpstr>
      <vt:lpstr>Wingdings</vt:lpstr>
      <vt:lpstr>Wingdings 2</vt:lpstr>
      <vt:lpstr>1_Axis</vt:lpstr>
      <vt:lpstr>PowerPoint Presentation</vt:lpstr>
      <vt:lpstr>Group Norms</vt:lpstr>
      <vt:lpstr>Today’s Goal</vt:lpstr>
      <vt:lpstr>Buttons Task</vt:lpstr>
      <vt:lpstr>Key Characteristics </vt:lpstr>
      <vt:lpstr>Standards for Mathematical Practice</vt:lpstr>
      <vt:lpstr>Key Characteristics </vt:lpstr>
      <vt:lpstr>Traditional U.S. Approach</vt:lpstr>
      <vt:lpstr>Common Core Domains, K–8</vt:lpstr>
      <vt:lpstr>Critical Areas</vt:lpstr>
      <vt:lpstr>Getting to know the Critical Areas</vt:lpstr>
      <vt:lpstr>PowerPoint Presentation</vt:lpstr>
      <vt:lpstr>Design and Organization</vt:lpstr>
      <vt:lpstr>Critical Areas vs. Focal Points</vt:lpstr>
      <vt:lpstr>PowerPoint Presentation</vt:lpstr>
      <vt:lpstr>PowerPoint Presentation</vt:lpstr>
      <vt:lpstr>PowerPoint Presentation</vt:lpstr>
      <vt:lpstr>Critical Areas vs. Focal Points</vt:lpstr>
      <vt:lpstr>CCSS Sample Activities</vt:lpstr>
      <vt:lpstr>Shifting Content</vt:lpstr>
      <vt:lpstr>PowerPoint Presentation</vt:lpstr>
      <vt:lpstr>Subitizing </vt:lpstr>
      <vt:lpstr>Representation Stars</vt:lpstr>
      <vt:lpstr>The Nature of Tasks Used in the Classroom …</vt:lpstr>
      <vt:lpstr>But, WHAT TEACHERS DO          with the tasks matters too! </vt:lpstr>
      <vt:lpstr>PowerPoint Presentation</vt:lpstr>
      <vt:lpstr>Today’s Goal</vt:lpstr>
    </vt:vector>
  </TitlesOfParts>
  <Manager/>
  <Company>Renee Dalton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Renee Dalton</dc:creator>
  <cp:keywords/>
  <dc:description/>
  <cp:lastModifiedBy>Christine Renee Dalton</cp:lastModifiedBy>
  <cp:revision>161</cp:revision>
  <dcterms:created xsi:type="dcterms:W3CDTF">2010-09-10T19:47:39Z</dcterms:created>
  <dcterms:modified xsi:type="dcterms:W3CDTF">2025-06-27T07:06:15Z</dcterms:modified>
  <cp:category/>
</cp:coreProperties>
</file>